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43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3EB1F-0749-E448-BF33-48289E39ECA7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95D183-44F2-0242-88DE-89150D7F55C9}">
      <dgm:prSet phldrT="[Текст]" custT="1"/>
      <dgm:spPr/>
      <dgm:t>
        <a:bodyPr/>
        <a:lstStyle/>
        <a:p>
          <a:r>
            <a:rPr lang="ru-RU" sz="4000" b="1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ВРЕМЯ</a:t>
          </a:r>
          <a:endParaRPr lang="ru-RU" sz="4000" b="1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A1389054-A6AC-0349-9BDF-5183D116A9BE}" type="parTrans" cxnId="{B5657D81-F03C-994B-96E1-F756504EBA89}">
      <dgm:prSet/>
      <dgm:spPr/>
      <dgm:t>
        <a:bodyPr/>
        <a:lstStyle/>
        <a:p>
          <a:endParaRPr lang="ru-RU"/>
        </a:p>
      </dgm:t>
    </dgm:pt>
    <dgm:pt modelId="{7497977E-372E-254E-9E47-C978D9BDEF83}" type="sibTrans" cxnId="{B5657D81-F03C-994B-96E1-F756504EBA89}">
      <dgm:prSet/>
      <dgm:spPr/>
      <dgm:t>
        <a:bodyPr/>
        <a:lstStyle/>
        <a:p>
          <a:endParaRPr lang="ru-RU"/>
        </a:p>
      </dgm:t>
    </dgm:pt>
    <dgm:pt modelId="{8EA88B30-6C79-354E-A542-CD94E623C287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2400" b="1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Narrow" charset="0"/>
              <a:ea typeface="Arial Narrow" charset="0"/>
              <a:cs typeface="Arial Narrow" charset="0"/>
            </a:rPr>
            <a:t>ИСТОРИЧЕСКОЕ </a:t>
          </a:r>
          <a:r>
            <a:rPr lang="ru-RU" sz="2400" b="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Narrow" charset="0"/>
              <a:ea typeface="Arial Narrow" charset="0"/>
              <a:cs typeface="Arial Narrow" charset="0"/>
            </a:rPr>
            <a:t>(характеристика смены эпох, поколений, крупных событий в жизни общества)</a:t>
          </a:r>
          <a:endParaRPr lang="ru-RU" sz="2400" b="0" cap="none" spc="0" dirty="0">
            <a:ln w="0"/>
            <a:solidFill>
              <a:schemeClr val="accent1">
                <a:lumMod val="50000"/>
              </a:schemeClr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 Narrow" charset="0"/>
            <a:ea typeface="Arial Narrow" charset="0"/>
            <a:cs typeface="Arial Narrow" charset="0"/>
          </a:endParaRPr>
        </a:p>
      </dgm:t>
    </dgm:pt>
    <dgm:pt modelId="{48080600-5E7E-1441-9C4F-09347780C253}" type="parTrans" cxnId="{ADEDCFDE-7B13-0741-92ED-9F80CB074AAF}">
      <dgm:prSet/>
      <dgm:spPr/>
      <dgm:t>
        <a:bodyPr/>
        <a:lstStyle/>
        <a:p>
          <a:endParaRPr lang="ru-RU"/>
        </a:p>
      </dgm:t>
    </dgm:pt>
    <dgm:pt modelId="{77CCB999-54BB-5A49-8F66-C090505DB357}" type="sibTrans" cxnId="{ADEDCFDE-7B13-0741-92ED-9F80CB074AAF}">
      <dgm:prSet/>
      <dgm:spPr/>
      <dgm:t>
        <a:bodyPr/>
        <a:lstStyle/>
        <a:p>
          <a:endParaRPr lang="ru-RU"/>
        </a:p>
      </dgm:t>
    </dgm:pt>
    <dgm:pt modelId="{3EF2D402-0B9E-1F4F-B4D9-C9FC67C3A75B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КОСМИЧЕСКОЕ (</a:t>
          </a:r>
          <a:r>
            <a:rPr lang="ru-RU" sz="24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представление о вечности и вселенской истории, об относительности времени)</a:t>
          </a:r>
          <a:endParaRPr lang="ru-RU" sz="240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128E2847-5F46-9040-AAA4-27E6BB21BF04}" type="parTrans" cxnId="{20C0E268-4A32-E348-BE8E-ED72F54B2816}">
      <dgm:prSet/>
      <dgm:spPr/>
      <dgm:t>
        <a:bodyPr/>
        <a:lstStyle/>
        <a:p>
          <a:endParaRPr lang="ru-RU"/>
        </a:p>
      </dgm:t>
    </dgm:pt>
    <dgm:pt modelId="{BB135DEA-780E-D846-968B-D10E194EF40A}" type="sibTrans" cxnId="{20C0E268-4A32-E348-BE8E-ED72F54B2816}">
      <dgm:prSet/>
      <dgm:spPr/>
      <dgm:t>
        <a:bodyPr/>
        <a:lstStyle/>
        <a:p>
          <a:endParaRPr lang="ru-RU"/>
        </a:p>
      </dgm:t>
    </dgm:pt>
    <dgm:pt modelId="{374AFD90-049E-5749-9EA8-B398B6691416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>
            <a:spcAft>
              <a:spcPts val="0"/>
            </a:spcAft>
          </a:pPr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БИОГРАФИЧЕСКОЕ </a:t>
          </a:r>
        </a:p>
        <a:p>
          <a:pPr>
            <a:spcAft>
              <a:spcPts val="0"/>
            </a:spcAft>
          </a:pPr>
          <a:r>
            <a:rPr lang="ru-RU" sz="2400" b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(этапы жизни человека:</a:t>
          </a:r>
          <a:r>
            <a:rPr lang="ru-RU" sz="2400" b="0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24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детство, юность, зрелость, старость)</a:t>
          </a:r>
          <a:endParaRPr lang="ru-RU" sz="240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90EC28F1-AAA4-DB46-8D50-FEA5F5B80115}" type="parTrans" cxnId="{B28CC2A6-67ED-EF41-A252-5541531FC77C}">
      <dgm:prSet/>
      <dgm:spPr/>
      <dgm:t>
        <a:bodyPr/>
        <a:lstStyle/>
        <a:p>
          <a:endParaRPr lang="ru-RU"/>
        </a:p>
      </dgm:t>
    </dgm:pt>
    <dgm:pt modelId="{8EBF28A6-FC73-E54F-B319-467104BD7B0F}" type="sibTrans" cxnId="{B28CC2A6-67ED-EF41-A252-5541531FC77C}">
      <dgm:prSet/>
      <dgm:spPr/>
      <dgm:t>
        <a:bodyPr/>
        <a:lstStyle/>
        <a:p>
          <a:endParaRPr lang="ru-RU"/>
        </a:p>
      </dgm:t>
    </dgm:pt>
    <dgm:pt modelId="{1F7A0236-C1BD-A244-8EC2-E43968C0D17D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ln w="38100"/>
      </dgm:spPr>
      <dgm:t>
        <a:bodyPr/>
        <a:lstStyle/>
        <a:p>
          <a:pPr>
            <a:spcAft>
              <a:spcPts val="0"/>
            </a:spcAft>
          </a:pPr>
          <a:r>
            <a:rPr lang="ru-RU" sz="2400" b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КАЛЕНДАРНОЕ, СУТОЧНОЕ</a:t>
          </a:r>
          <a:r>
            <a:rPr lang="ru-RU" sz="2400" b="1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</a:p>
        <a:p>
          <a:pPr>
            <a:spcAft>
              <a:spcPts val="0"/>
            </a:spcAft>
          </a:pPr>
          <a:r>
            <a:rPr lang="ru-RU" sz="2400" b="0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(естественные циклы: </a:t>
          </a:r>
          <a:r>
            <a:rPr lang="ru-RU" sz="2400" b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смена времени года, дня и ночи, будней и праздников)</a:t>
          </a:r>
          <a:endParaRPr lang="ru-RU" sz="2400" b="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gm:t>
    </dgm:pt>
    <dgm:pt modelId="{0D2CFA54-6620-4D41-8881-D6F6FBFECD5F}" type="parTrans" cxnId="{074B18F8-0E4F-344B-8BFC-A583DBB1A7FD}">
      <dgm:prSet/>
      <dgm:spPr/>
      <dgm:t>
        <a:bodyPr/>
        <a:lstStyle/>
        <a:p>
          <a:endParaRPr lang="ru-RU"/>
        </a:p>
      </dgm:t>
    </dgm:pt>
    <dgm:pt modelId="{DBEF37D3-E6DA-F240-8242-9C829573187C}" type="sibTrans" cxnId="{074B18F8-0E4F-344B-8BFC-A583DBB1A7FD}">
      <dgm:prSet/>
      <dgm:spPr/>
      <dgm:t>
        <a:bodyPr/>
        <a:lstStyle/>
        <a:p>
          <a:endParaRPr lang="ru-RU"/>
        </a:p>
      </dgm:t>
    </dgm:pt>
    <dgm:pt modelId="{75665ED1-1194-5448-9F1B-F2132D9A93B3}" type="pres">
      <dgm:prSet presAssocID="{ED83EB1F-0749-E448-BF33-48289E39ECA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ADF4AE-50BF-3A45-BFD1-23EA628628B6}" type="pres">
      <dgm:prSet presAssocID="{ED83EB1F-0749-E448-BF33-48289E39ECA7}" presName="matrix" presStyleCnt="0"/>
      <dgm:spPr/>
    </dgm:pt>
    <dgm:pt modelId="{794FFB87-C61A-DE4C-B024-9C25079A1182}" type="pres">
      <dgm:prSet presAssocID="{ED83EB1F-0749-E448-BF33-48289E39ECA7}" presName="tile1" presStyleLbl="node1" presStyleIdx="0" presStyleCnt="4"/>
      <dgm:spPr/>
      <dgm:t>
        <a:bodyPr/>
        <a:lstStyle/>
        <a:p>
          <a:endParaRPr lang="ru-RU"/>
        </a:p>
      </dgm:t>
    </dgm:pt>
    <dgm:pt modelId="{74F0260E-B4F9-F74B-9526-EC17C258A2E3}" type="pres">
      <dgm:prSet presAssocID="{ED83EB1F-0749-E448-BF33-48289E39ECA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6AE75-354B-9D41-94CB-8FD1A6110488}" type="pres">
      <dgm:prSet presAssocID="{ED83EB1F-0749-E448-BF33-48289E39ECA7}" presName="tile2" presStyleLbl="node1" presStyleIdx="1" presStyleCnt="4"/>
      <dgm:spPr/>
      <dgm:t>
        <a:bodyPr/>
        <a:lstStyle/>
        <a:p>
          <a:endParaRPr lang="ru-RU"/>
        </a:p>
      </dgm:t>
    </dgm:pt>
    <dgm:pt modelId="{10722116-029B-4243-A6C5-53472C09009A}" type="pres">
      <dgm:prSet presAssocID="{ED83EB1F-0749-E448-BF33-48289E39ECA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8C86D9-CB0A-1B48-891A-808CE7FCEED2}" type="pres">
      <dgm:prSet presAssocID="{ED83EB1F-0749-E448-BF33-48289E39ECA7}" presName="tile3" presStyleLbl="node1" presStyleIdx="2" presStyleCnt="4"/>
      <dgm:spPr/>
      <dgm:t>
        <a:bodyPr/>
        <a:lstStyle/>
        <a:p>
          <a:endParaRPr lang="ru-RU"/>
        </a:p>
      </dgm:t>
    </dgm:pt>
    <dgm:pt modelId="{52EB9115-C998-4D42-A211-526140917CA2}" type="pres">
      <dgm:prSet presAssocID="{ED83EB1F-0749-E448-BF33-48289E39ECA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BE044A-499C-CD48-9623-0E272BA6B4D6}" type="pres">
      <dgm:prSet presAssocID="{ED83EB1F-0749-E448-BF33-48289E39ECA7}" presName="tile4" presStyleLbl="node1" presStyleIdx="3" presStyleCnt="4"/>
      <dgm:spPr/>
      <dgm:t>
        <a:bodyPr/>
        <a:lstStyle/>
        <a:p>
          <a:endParaRPr lang="ru-RU"/>
        </a:p>
      </dgm:t>
    </dgm:pt>
    <dgm:pt modelId="{DB08DBBC-76E8-274A-B5DC-AA57B7B4804E}" type="pres">
      <dgm:prSet presAssocID="{ED83EB1F-0749-E448-BF33-48289E39ECA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CFD93-312E-804B-9B8D-10BA540F5CBB}" type="pres">
      <dgm:prSet presAssocID="{ED83EB1F-0749-E448-BF33-48289E39ECA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D9EB7-C44D-C24E-8061-919006A72E65}" type="presOf" srcId="{1F7A0236-C1BD-A244-8EC2-E43968C0D17D}" destId="{3EBE044A-499C-CD48-9623-0E272BA6B4D6}" srcOrd="0" destOrd="0" presId="urn:microsoft.com/office/officeart/2005/8/layout/matrix1"/>
    <dgm:cxn modelId="{0240BBB9-98AA-EB43-A1CF-C088A533EE1F}" type="presOf" srcId="{3EF2D402-0B9E-1F4F-B4D9-C9FC67C3A75B}" destId="{F136AE75-354B-9D41-94CB-8FD1A6110488}" srcOrd="0" destOrd="0" presId="urn:microsoft.com/office/officeart/2005/8/layout/matrix1"/>
    <dgm:cxn modelId="{5F33A1A1-D11E-1A41-8162-F18091AA68F8}" type="presOf" srcId="{374AFD90-049E-5749-9EA8-B398B6691416}" destId="{52EB9115-C998-4D42-A211-526140917CA2}" srcOrd="1" destOrd="0" presId="urn:microsoft.com/office/officeart/2005/8/layout/matrix1"/>
    <dgm:cxn modelId="{074B18F8-0E4F-344B-8BFC-A583DBB1A7FD}" srcId="{BA95D183-44F2-0242-88DE-89150D7F55C9}" destId="{1F7A0236-C1BD-A244-8EC2-E43968C0D17D}" srcOrd="3" destOrd="0" parTransId="{0D2CFA54-6620-4D41-8881-D6F6FBFECD5F}" sibTransId="{DBEF37D3-E6DA-F240-8242-9C829573187C}"/>
    <dgm:cxn modelId="{ADEDCFDE-7B13-0741-92ED-9F80CB074AAF}" srcId="{BA95D183-44F2-0242-88DE-89150D7F55C9}" destId="{8EA88B30-6C79-354E-A542-CD94E623C287}" srcOrd="0" destOrd="0" parTransId="{48080600-5E7E-1441-9C4F-09347780C253}" sibTransId="{77CCB999-54BB-5A49-8F66-C090505DB357}"/>
    <dgm:cxn modelId="{5D3614F4-F175-DC42-9300-8EBBF2392297}" type="presOf" srcId="{3EF2D402-0B9E-1F4F-B4D9-C9FC67C3A75B}" destId="{10722116-029B-4243-A6C5-53472C09009A}" srcOrd="1" destOrd="0" presId="urn:microsoft.com/office/officeart/2005/8/layout/matrix1"/>
    <dgm:cxn modelId="{EDFB420C-277A-DB4E-AB9E-5819F74B1E26}" type="presOf" srcId="{1F7A0236-C1BD-A244-8EC2-E43968C0D17D}" destId="{DB08DBBC-76E8-274A-B5DC-AA57B7B4804E}" srcOrd="1" destOrd="0" presId="urn:microsoft.com/office/officeart/2005/8/layout/matrix1"/>
    <dgm:cxn modelId="{0B7F1472-0598-994E-9BBA-ECB014DC73C4}" type="presOf" srcId="{BA95D183-44F2-0242-88DE-89150D7F55C9}" destId="{DB1CFD93-312E-804B-9B8D-10BA540F5CBB}" srcOrd="0" destOrd="0" presId="urn:microsoft.com/office/officeart/2005/8/layout/matrix1"/>
    <dgm:cxn modelId="{E3474B1A-BFA4-2F4C-B195-79B3D24F93C2}" type="presOf" srcId="{8EA88B30-6C79-354E-A542-CD94E623C287}" destId="{794FFB87-C61A-DE4C-B024-9C25079A1182}" srcOrd="0" destOrd="0" presId="urn:microsoft.com/office/officeart/2005/8/layout/matrix1"/>
    <dgm:cxn modelId="{CB5E943C-4313-5844-9449-980E62393B58}" type="presOf" srcId="{8EA88B30-6C79-354E-A542-CD94E623C287}" destId="{74F0260E-B4F9-F74B-9526-EC17C258A2E3}" srcOrd="1" destOrd="0" presId="urn:microsoft.com/office/officeart/2005/8/layout/matrix1"/>
    <dgm:cxn modelId="{4DF39FA2-84D4-FD42-A19E-72BA1DA2BE28}" type="presOf" srcId="{374AFD90-049E-5749-9EA8-B398B6691416}" destId="{DA8C86D9-CB0A-1B48-891A-808CE7FCEED2}" srcOrd="0" destOrd="0" presId="urn:microsoft.com/office/officeart/2005/8/layout/matrix1"/>
    <dgm:cxn modelId="{B28CC2A6-67ED-EF41-A252-5541531FC77C}" srcId="{BA95D183-44F2-0242-88DE-89150D7F55C9}" destId="{374AFD90-049E-5749-9EA8-B398B6691416}" srcOrd="2" destOrd="0" parTransId="{90EC28F1-AAA4-DB46-8D50-FEA5F5B80115}" sibTransId="{8EBF28A6-FC73-E54F-B319-467104BD7B0F}"/>
    <dgm:cxn modelId="{8B6A2163-4159-B448-A708-608E08324D99}" type="presOf" srcId="{ED83EB1F-0749-E448-BF33-48289E39ECA7}" destId="{75665ED1-1194-5448-9F1B-F2132D9A93B3}" srcOrd="0" destOrd="0" presId="urn:microsoft.com/office/officeart/2005/8/layout/matrix1"/>
    <dgm:cxn modelId="{20C0E268-4A32-E348-BE8E-ED72F54B2816}" srcId="{BA95D183-44F2-0242-88DE-89150D7F55C9}" destId="{3EF2D402-0B9E-1F4F-B4D9-C9FC67C3A75B}" srcOrd="1" destOrd="0" parTransId="{128E2847-5F46-9040-AAA4-27E6BB21BF04}" sibTransId="{BB135DEA-780E-D846-968B-D10E194EF40A}"/>
    <dgm:cxn modelId="{B5657D81-F03C-994B-96E1-F756504EBA89}" srcId="{ED83EB1F-0749-E448-BF33-48289E39ECA7}" destId="{BA95D183-44F2-0242-88DE-89150D7F55C9}" srcOrd="0" destOrd="0" parTransId="{A1389054-A6AC-0349-9BDF-5183D116A9BE}" sibTransId="{7497977E-372E-254E-9E47-C978D9BDEF83}"/>
    <dgm:cxn modelId="{D7C5C2ED-D4E1-7444-AF64-689C21ADF641}" type="presParOf" srcId="{75665ED1-1194-5448-9F1B-F2132D9A93B3}" destId="{D8ADF4AE-50BF-3A45-BFD1-23EA628628B6}" srcOrd="0" destOrd="0" presId="urn:microsoft.com/office/officeart/2005/8/layout/matrix1"/>
    <dgm:cxn modelId="{AEB5E950-143C-9B41-8EB0-FDC1155DAFA2}" type="presParOf" srcId="{D8ADF4AE-50BF-3A45-BFD1-23EA628628B6}" destId="{794FFB87-C61A-DE4C-B024-9C25079A1182}" srcOrd="0" destOrd="0" presId="urn:microsoft.com/office/officeart/2005/8/layout/matrix1"/>
    <dgm:cxn modelId="{A9B34D96-898A-6F4C-AF9A-ECF91589B052}" type="presParOf" srcId="{D8ADF4AE-50BF-3A45-BFD1-23EA628628B6}" destId="{74F0260E-B4F9-F74B-9526-EC17C258A2E3}" srcOrd="1" destOrd="0" presId="urn:microsoft.com/office/officeart/2005/8/layout/matrix1"/>
    <dgm:cxn modelId="{4542E64D-C3A6-C54F-ACB4-007671522D0D}" type="presParOf" srcId="{D8ADF4AE-50BF-3A45-BFD1-23EA628628B6}" destId="{F136AE75-354B-9D41-94CB-8FD1A6110488}" srcOrd="2" destOrd="0" presId="urn:microsoft.com/office/officeart/2005/8/layout/matrix1"/>
    <dgm:cxn modelId="{6CF4D483-785A-E643-84F4-F15A479187B9}" type="presParOf" srcId="{D8ADF4AE-50BF-3A45-BFD1-23EA628628B6}" destId="{10722116-029B-4243-A6C5-53472C09009A}" srcOrd="3" destOrd="0" presId="urn:microsoft.com/office/officeart/2005/8/layout/matrix1"/>
    <dgm:cxn modelId="{C7F2B134-A921-C943-AA1D-22BF1E0B9811}" type="presParOf" srcId="{D8ADF4AE-50BF-3A45-BFD1-23EA628628B6}" destId="{DA8C86D9-CB0A-1B48-891A-808CE7FCEED2}" srcOrd="4" destOrd="0" presId="urn:microsoft.com/office/officeart/2005/8/layout/matrix1"/>
    <dgm:cxn modelId="{C8EEFCCA-F79E-684B-BE71-3CBCD65EE24B}" type="presParOf" srcId="{D8ADF4AE-50BF-3A45-BFD1-23EA628628B6}" destId="{52EB9115-C998-4D42-A211-526140917CA2}" srcOrd="5" destOrd="0" presId="urn:microsoft.com/office/officeart/2005/8/layout/matrix1"/>
    <dgm:cxn modelId="{2B06ACE0-82A7-CD4F-BEF6-65A044E7DB59}" type="presParOf" srcId="{D8ADF4AE-50BF-3A45-BFD1-23EA628628B6}" destId="{3EBE044A-499C-CD48-9623-0E272BA6B4D6}" srcOrd="6" destOrd="0" presId="urn:microsoft.com/office/officeart/2005/8/layout/matrix1"/>
    <dgm:cxn modelId="{904DF4F0-30B3-5A42-9293-BBC9C5FB1FEC}" type="presParOf" srcId="{D8ADF4AE-50BF-3A45-BFD1-23EA628628B6}" destId="{DB08DBBC-76E8-274A-B5DC-AA57B7B4804E}" srcOrd="7" destOrd="0" presId="urn:microsoft.com/office/officeart/2005/8/layout/matrix1"/>
    <dgm:cxn modelId="{00368FF7-2234-C749-92A8-788550372DB6}" type="presParOf" srcId="{75665ED1-1194-5448-9F1B-F2132D9A93B3}" destId="{DB1CFD93-312E-804B-9B8D-10BA540F5CBB}" srcOrd="1" destOrd="0" presId="urn:microsoft.com/office/officeart/2005/8/layout/matrix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FFB87-C61A-DE4C-B024-9C25079A1182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Narrow" charset="0"/>
              <a:ea typeface="Arial Narrow" charset="0"/>
              <a:cs typeface="Arial Narrow" charset="0"/>
            </a:rPr>
            <a:t>ИСТОРИЧЕСКОЕ </a:t>
          </a:r>
          <a:r>
            <a:rPr lang="ru-RU" sz="2400" b="0" kern="1200" cap="none" spc="0" dirty="0" smtClean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Narrow" charset="0"/>
              <a:ea typeface="Arial Narrow" charset="0"/>
              <a:cs typeface="Arial Narrow" charset="0"/>
            </a:rPr>
            <a:t>(характеристика смены эпох, поколений, крупных событий в жизни общества)</a:t>
          </a:r>
          <a:endParaRPr lang="ru-RU" sz="2400" b="0" kern="1200" cap="none" spc="0" dirty="0">
            <a:ln w="0"/>
            <a:solidFill>
              <a:schemeClr val="accent1">
                <a:lumMod val="50000"/>
              </a:schemeClr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Arial Narrow" charset="0"/>
            <a:ea typeface="Arial Narrow" charset="0"/>
            <a:cs typeface="Arial Narrow" charset="0"/>
          </a:endParaRPr>
        </a:p>
      </dsp:txBody>
      <dsp:txXfrm rot="5400000">
        <a:off x="-1" y="1"/>
        <a:ext cx="4064000" cy="2032000"/>
      </dsp:txXfrm>
    </dsp:sp>
    <dsp:sp modelId="{F136AE75-354B-9D41-94CB-8FD1A6110488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КОСМИЧЕСКОЕ (</a:t>
          </a:r>
          <a:r>
            <a:rPr lang="ru-RU" sz="2400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представление о вечности и вселенской истории, об относительности времени)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4064000" y="0"/>
        <a:ext cx="4064000" cy="2032000"/>
      </dsp:txXfrm>
    </dsp:sp>
    <dsp:sp modelId="{DA8C86D9-CB0A-1B48-891A-808CE7FCEED2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БИОГРАФИЧЕСКОЕ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0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(этапы жизни человека:</a:t>
          </a:r>
          <a:r>
            <a:rPr lang="ru-RU" sz="2400" b="0" kern="1200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  <a:r>
            <a:rPr lang="ru-RU" sz="2400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детство, юность, зрелость, старость)</a:t>
          </a:r>
          <a:endParaRPr lang="ru-RU" sz="2400" kern="120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10800000">
        <a:off x="0" y="3386666"/>
        <a:ext cx="4064000" cy="2032000"/>
      </dsp:txXfrm>
    </dsp:sp>
    <dsp:sp modelId="{3EBE044A-499C-CD48-9623-0E272BA6B4D6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1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КАЛЕНДАРНОЕ, СУТОЧНОЕ</a:t>
          </a:r>
          <a:r>
            <a:rPr lang="ru-RU" sz="2400" b="1" kern="1200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b="0" kern="1200" baseline="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(естественные циклы: </a:t>
          </a:r>
          <a:r>
            <a:rPr lang="ru-RU" sz="2400" b="0" kern="1200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rPr>
            <a:t>смена времени года, дня и ночи, будней и праздников)</a:t>
          </a:r>
          <a:endParaRPr lang="ru-RU" sz="2400" b="0" kern="1200" dirty="0">
            <a:solidFill>
              <a:schemeClr val="accent1">
                <a:lumMod val="50000"/>
              </a:schemeClr>
            </a:solidFill>
            <a:latin typeface="Arial Narrow" charset="0"/>
            <a:ea typeface="Arial Narrow" charset="0"/>
            <a:cs typeface="Arial Narrow" charset="0"/>
          </a:endParaRPr>
        </a:p>
      </dsp:txBody>
      <dsp:txXfrm rot="-5400000">
        <a:off x="4063999" y="3386666"/>
        <a:ext cx="4064000" cy="2032000"/>
      </dsp:txXfrm>
    </dsp:sp>
    <dsp:sp modelId="{DB1CFD93-312E-804B-9B8D-10BA540F5CBB}">
      <dsp:nvSpPr>
        <dsp:cNvPr id="0" name=""/>
        <dsp:cNvSpPr/>
      </dsp:nvSpPr>
      <dsp:spPr>
        <a:xfrm>
          <a:off x="2844799" y="2032000"/>
          <a:ext cx="2438400" cy="1354666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rPr>
            <a:t>ВРЕМЯ</a:t>
          </a:r>
          <a:endParaRPr lang="ru-RU" sz="4000" b="1" kern="1200" dirty="0">
            <a:solidFill>
              <a:schemeClr val="bg1"/>
            </a:solidFill>
            <a:latin typeface="Arial Narrow" charset="0"/>
            <a:ea typeface="Arial Narrow" charset="0"/>
            <a:cs typeface="Arial Narrow" charset="0"/>
          </a:endParaRPr>
        </a:p>
      </dsp:txBody>
      <dsp:txXfrm>
        <a:off x="2910928" y="2098129"/>
        <a:ext cx="2306142" cy="1222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9558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2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F7F47CF-67C9-420C-80A5-E2069FF0C2DF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1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21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48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67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3725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02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1/24/16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04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1/24/16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111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4" r:id="rId1"/>
    <p:sldLayoutId id="2147484245" r:id="rId2"/>
    <p:sldLayoutId id="2147484246" r:id="rId3"/>
    <p:sldLayoutId id="2147484247" r:id="rId4"/>
    <p:sldLayoutId id="2147484248" r:id="rId5"/>
    <p:sldLayoutId id="2147484249" r:id="rId6"/>
    <p:sldLayoutId id="2147484250" r:id="rId7"/>
    <p:sldLayoutId id="2147484251" r:id="rId8"/>
    <p:sldLayoutId id="2147484252" r:id="rId9"/>
    <p:sldLayoutId id="2147484253" r:id="rId10"/>
    <p:sldLayoutId id="214748425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Тематическое направление «Время»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Итоговое сочинение</a:t>
            </a:r>
          </a:p>
          <a:p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Декабрь 2015</a:t>
            </a:r>
            <a:endParaRPr lang="ru-RU" sz="2800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83502" y="5260369"/>
            <a:ext cx="347402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Бондаренко Н.А.,</a:t>
            </a:r>
          </a:p>
          <a:p>
            <a:pPr algn="r"/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учитель литературы МАОУ «ЛНИП»,</a:t>
            </a:r>
          </a:p>
          <a:p>
            <a:pPr algn="r"/>
            <a:r>
              <a:rPr lang="ru-RU" sz="1600" dirty="0" err="1">
                <a:latin typeface="Arial Narrow" charset="0"/>
                <a:ea typeface="Arial Narrow" charset="0"/>
                <a:cs typeface="Arial Narrow" charset="0"/>
              </a:rPr>
              <a:t>г.о</a:t>
            </a:r>
            <a:r>
              <a:rPr lang="ru-RU" sz="1600" dirty="0">
                <a:latin typeface="Arial Narrow" charset="0"/>
                <a:ea typeface="Arial Narrow" charset="0"/>
                <a:cs typeface="Arial Narrow" charset="0"/>
              </a:rPr>
              <a:t>. Королёв Московской области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0242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780322"/>
              </p:ext>
            </p:extLst>
          </p:nvPr>
        </p:nvGraphicFramePr>
        <p:xfrm>
          <a:off x="793030" y="1411326"/>
          <a:ext cx="1083626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0915"/>
                <a:gridCol w="6415347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Герой своего времени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Шагнувшие в бессмертие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Взгляд через века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Память неподвластна времени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О скоротечности времени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Время – лучший лекарь душевных ран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Потерянное время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Победившие  время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Человек и эпоха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525"/>
                        </a:spcAft>
                      </a:pPr>
                      <a:r>
                        <a:rPr lang="ru-RU" sz="2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Время может отнять у нас все, кроме любви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Старая фотография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Писатель – летописец истории страны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Время поиска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Истинные нравственные ценности – на века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Ценности времени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Воспоминания помогают жить.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56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354" y="484632"/>
            <a:ext cx="10084894" cy="59389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Narrow" charset="0"/>
                <a:ea typeface="Arial Narrow" charset="0"/>
                <a:cs typeface="Arial Narrow" charset="0"/>
              </a:rPr>
              <a:t>Афоризмы, связанные с направлением «Время»</a:t>
            </a:r>
            <a:endParaRPr lang="ru-RU" sz="36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3385" y="1319474"/>
            <a:ext cx="1115786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— это мираж, оно сокращается в минуты счастья и растягивается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часы страданий.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Р.Олдингтон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Если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самая драгоценная вещь, то растрата времени является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самым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большим мотовством.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Б.Франклин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</a:t>
            </a: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идет медленно, когда за ним следишь... Оно чувствует слежку.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Но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оно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пользуется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нашей рассеянностью. Возможно даже, что существует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два 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времени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: то, за которым мы следим, и то, которое нас преобразует.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А.Камю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Держи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время! Стереги его любой час, любую минуту. Без надзора оно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ускользнет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, словно ящерица. Освещай каждый миг честным, достойным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свершением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! Дай ему вес, значение, свет.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Т.Манн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557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354" y="484632"/>
            <a:ext cx="10084894" cy="59389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Narrow" charset="0"/>
                <a:ea typeface="Arial Narrow" charset="0"/>
                <a:cs typeface="Arial Narrow" charset="0"/>
              </a:rPr>
              <a:t>Афоризмы, связанные с направлением «Время»</a:t>
            </a:r>
            <a:endParaRPr lang="ru-RU" sz="36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1" y="1254369"/>
            <a:ext cx="1146961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Для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того чтобы явилось в свет какое-нибудь крупное зло, нужен один день,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 </a:t>
            </a: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чтобы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стереть его с лица земли, потребуется несколько столетий.  (Л. Бланки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Кто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не помнит своего прошлого, обречен пережить его снова (Д.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Сантаяна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Самый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зловещий из всех земных звуков  - тиканье часов. (В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. Солоухин).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Человек, который осмеливается потратить впустую час времени, еще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не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осознал цену жизни. (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Ч.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Дарвин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так быстротечно, когда куда-то спешишь, и так медлительно,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когда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чего-то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ждёшь (Д.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Стейтем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Счастливые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часов не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наблюдают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А.С.Грибоедов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284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1969" y="250171"/>
            <a:ext cx="10084894" cy="59389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Arial Narrow" charset="0"/>
                <a:ea typeface="Arial Narrow" charset="0"/>
                <a:cs typeface="Arial Narrow" charset="0"/>
              </a:rPr>
              <a:t>Афоризмы, связанные с направлением «Время»</a:t>
            </a:r>
            <a:endParaRPr lang="ru-RU" sz="36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417" y="949569"/>
            <a:ext cx="11735392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Если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настоящее пытается судить прошлое, то оно теряет будущее.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У.Черчилль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Даже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самый богатый человек не в состоянии откупить свое прошлое. (</a:t>
            </a:r>
            <a:r>
              <a:rPr lang="ru-RU" sz="2400" b="1" i="1" dirty="0" err="1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О.Уайльд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рекомендую Вам заботиться о минутах: часы сами позаботятся о себе.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(Ф. </a:t>
            </a:r>
            <a:r>
              <a:rPr lang="ru-RU" sz="2400" b="1" i="1" dirty="0" err="1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Стенхоуп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Честерфилд).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Выбирать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– значит экономить его. (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Ф. Бэкон).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   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Время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лечит все раны. (Русская пословица)</a:t>
            </a:r>
          </a:p>
          <a:p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Будущее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приобретается в настоящем. (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С. Джонсон).</a:t>
            </a:r>
          </a:p>
          <a:p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Счастливые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люди считают время минутами, тогда как для несчастных оно </a:t>
            </a:r>
            <a:endParaRPr lang="ru-RU" sz="2400" b="1" i="1" dirty="0" smtClean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тянется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месяцами. (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Arial Narrow" charset="0"/>
                <a:ea typeface="Arial Narrow" charset="0"/>
                <a:cs typeface="Arial Narrow" charset="0"/>
              </a:rPr>
              <a:t>Д.Ф. Купер).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3019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5317" y="1089062"/>
            <a:ext cx="1006878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Arial Narrow" charset="0"/>
                <a:ea typeface="Arial Narrow" charset="0"/>
                <a:cs typeface="Arial Narrow" charset="0"/>
              </a:rPr>
              <a:t>Время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 </a:t>
            </a:r>
            <a:endParaRPr lang="ru-RU" sz="28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Направление 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ориентировано на широкое осмысление </a:t>
            </a:r>
            <a:r>
              <a:rPr lang="ru-RU" sz="2800" u="sng" dirty="0" smtClean="0">
                <a:latin typeface="Arial Narrow" charset="0"/>
                <a:ea typeface="Arial Narrow" charset="0"/>
                <a:cs typeface="Arial Narrow" charset="0"/>
              </a:rPr>
              <a:t>времени </a:t>
            </a:r>
          </a:p>
          <a:p>
            <a:pPr algn="just">
              <a:lnSpc>
                <a:spcPct val="150000"/>
              </a:lnSpc>
            </a:pPr>
            <a:r>
              <a:rPr lang="ru-RU" sz="2800" u="sng" dirty="0" smtClean="0">
                <a:latin typeface="Arial Narrow" charset="0"/>
                <a:ea typeface="Arial Narrow" charset="0"/>
                <a:cs typeface="Arial Narrow" charset="0"/>
              </a:rPr>
              <a:t>как исторической и философской категории</a:t>
            </a: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, воспринимаемой во 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взаимодействии сиюминутного и вечного, реального и воображаемого, </a:t>
            </a: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личного 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и всеобщего, прошлого и будущего. </a:t>
            </a:r>
            <a:endParaRPr lang="ru-RU" sz="2800" dirty="0" smtClean="0">
              <a:latin typeface="Arial Narrow" charset="0"/>
              <a:ea typeface="Arial Narrow" charset="0"/>
              <a:cs typeface="Arial Narrow" charset="0"/>
            </a:endParaRPr>
          </a:p>
          <a:p>
            <a:pPr algn="just">
              <a:lnSpc>
                <a:spcPct val="150000"/>
              </a:lnSpc>
            </a:pPr>
            <a:r>
              <a:rPr lang="ru-RU" sz="2800" dirty="0" smtClean="0">
                <a:latin typeface="Arial Narrow" charset="0"/>
                <a:ea typeface="Arial Narrow" charset="0"/>
                <a:cs typeface="Arial Narrow" charset="0"/>
              </a:rPr>
              <a:t>В 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центре рассуждения – </a:t>
            </a:r>
            <a:r>
              <a:rPr lang="ru-RU" sz="2800" u="sng" dirty="0">
                <a:latin typeface="Arial Narrow" charset="0"/>
                <a:ea typeface="Arial Narrow" charset="0"/>
                <a:cs typeface="Arial Narrow" charset="0"/>
              </a:rPr>
              <a:t>человек и время, общество и эпоха</a:t>
            </a:r>
            <a:r>
              <a:rPr lang="ru-RU" sz="2800" dirty="0">
                <a:latin typeface="Arial Narrow" charset="0"/>
                <a:ea typeface="Arial Narrow" charset="0"/>
                <a:cs typeface="Arial Narrow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997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5461042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446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01452"/>
              </p:ext>
            </p:extLst>
          </p:nvPr>
        </p:nvGraphicFramePr>
        <p:xfrm>
          <a:off x="356026" y="820615"/>
          <a:ext cx="11484708" cy="5597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2532185"/>
                <a:gridCol w="3997995"/>
                <a:gridCol w="4021016"/>
              </a:tblGrid>
              <a:tr h="562968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Обратные примеры (отрицание)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00B0F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вопроса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Какую жизнь можно считать прожитой не зря?</a:t>
                      </a:r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Б. Полевой.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«Повесть о настоящем человеке».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В.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Быков. «Сотников», другие произведения о войне.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Горький. «Старуха 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Изергиль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 (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Изергиль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, Данко).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М. 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Горький. «Старуха    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Изергиль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 (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Ларра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И. Бунин. «Господин из Сан-Франциско».</a:t>
                      </a:r>
                    </a:p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Н. Карамзин. «Бедная Лиза» (Эраст).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2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Что значит жить, опережая время?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Грибоедов. «Горе от ума» (Чацкий).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Островский. «Гроза» (</a:t>
                      </a:r>
                      <a:r>
                        <a:rPr lang="ru-RU" sz="180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Кулигин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(Базаров).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Булгаков. «Мастер и Маргарита» (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Иешуа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Га-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Ноцри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Островский.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«Гроза» (Кабанова).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(Павел Кирсанов).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Кушнер.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«Времена не выбирают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3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Что значит родиться не в своё время?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4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Историческое время – стрела или вихрь?</a:t>
                      </a:r>
                    </a:p>
                    <a:p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 (Наполеон).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Шолохов. «Тихий Дон».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«Капитанская дочка» (Пугачев).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«Медный всадник» (Евгений), «Капитанская дочка» (Гринев, семья капитана Миронова).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Булгаков. «Собачье сердце», «Бег».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539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599142"/>
              </p:ext>
            </p:extLst>
          </p:nvPr>
        </p:nvGraphicFramePr>
        <p:xfrm>
          <a:off x="356026" y="855785"/>
          <a:ext cx="11623641" cy="5505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2244772"/>
                <a:gridCol w="4285408"/>
                <a:gridCol w="4159949"/>
              </a:tblGrid>
              <a:tr h="562968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Обратные примеры (отрицание)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5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00B0F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вопроса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Какое оно, время?</a:t>
                      </a:r>
                    </a:p>
                    <a:p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Элегия («Безумных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лет угасшее веселье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), 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«Вновь я посетил</a:t>
                      </a:r>
                      <a:r>
                        <a:rPr lang="is-IS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Бродский. «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Fin de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Siecle</a:t>
                      </a: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» («Конец века»).</a:t>
                      </a:r>
                      <a:endParaRPr lang="ru-RU" sz="1800" b="0" baseline="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   И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Анненский. «Минута».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Стихотворения в прозе «Разговор», «Завтра, завтра!», «Черепа».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Гончаров. «Обломов».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Бунин.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«Господин из Сан-Франциско».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 Карамзин. «Бедная Лиза» (Эраст).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Лермонтов. «Мой Демон» (в редакции, где 32 строки).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6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Что неподвластно времени?</a:t>
                      </a:r>
                    </a:p>
                    <a:p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«Храни меня, мой талисман</a:t>
                      </a:r>
                      <a:r>
                        <a:rPr lang="is-IS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», «Евгений Онегин».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Стихотворения в прозе «Разговор», «Мы еще повоюем!».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и мир» (небо Аустерлица; дуб).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Булгаков.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«Мастер и Маргарита» (вера, истина, талант).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Блок. «Ночь, улица, фонарь, аптека</a:t>
                      </a:r>
                      <a:r>
                        <a:rPr lang="is-IS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Стихотворения в прозе «Черепа», «Старуха».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Гончаров. «Обломов».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(Павел Кирсанов).</a:t>
                      </a: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57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42799"/>
              </p:ext>
            </p:extLst>
          </p:nvPr>
        </p:nvGraphicFramePr>
        <p:xfrm>
          <a:off x="356026" y="855785"/>
          <a:ext cx="11623641" cy="5780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2391934"/>
                <a:gridCol w="4138246"/>
                <a:gridCol w="4159949"/>
              </a:tblGrid>
              <a:tr h="562968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Обратные примеры (отрицание)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7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00B0F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вопроса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Надо ли торопиться жить?</a:t>
                      </a:r>
                    </a:p>
                    <a:p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«Зимнее утро».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Горький. «Старуха </a:t>
                      </a:r>
                      <a:r>
                        <a:rPr lang="ru-RU" sz="180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Изергиль</a:t>
                      </a: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Гончаров. «Обломов» (</a:t>
                      </a:r>
                      <a:r>
                        <a:rPr lang="ru-RU" sz="1800" baseline="0" dirty="0" err="1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Штольц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Бунин. «Господин из Сан-Франциско».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Лермонтов. «Герой нашего времени».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Гончаров. «Обломов» (Обломов).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Ф. Достоевский. «Преступление и наказание» (Свидригайлов).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(Павел Кирсанов, Анна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Одинцова).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8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Можно ли победить время?</a:t>
                      </a:r>
                    </a:p>
                    <a:p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«Я памятник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себе воздвиг нерукотворный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Булгаков.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«Мастер и Маргарита».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Произведения о войне.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Цветаева.</a:t>
                      </a:r>
                      <a:r>
                        <a:rPr lang="en-GB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Моим стихам, написанным так рано</a:t>
                      </a:r>
                      <a:r>
                        <a:rPr lang="is-IS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»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Ф. Достоевский. «Преступление и наказание» (вера).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Ф. Тютчев. «К.Б.» («Я встретил вас – и все былое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Стихотворения в прозе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«Черепа», «Старуха».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Цветаева.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«Монолог» («Уж сколько их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    упало в эту бездну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»).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00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854317"/>
              </p:ext>
            </p:extLst>
          </p:nvPr>
        </p:nvGraphicFramePr>
        <p:xfrm>
          <a:off x="356026" y="820615"/>
          <a:ext cx="11233223" cy="5742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3251640"/>
                <a:gridCol w="7048071"/>
              </a:tblGrid>
              <a:tr h="402010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 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ru-RU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обратных примеров здесь быть не может)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9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7030A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цитаты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"Мудрее всего время, ибо оно раскрывает </a:t>
                      </a: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всё» (</a:t>
                      </a: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Фалес Милетский)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   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Лермонтов. «Герой нашего времени».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Гончаров. «Обломов» (Обломов).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Ф. Достоевский. «Преступление и наказание» (Свидригайлов).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(Павел Кирсанов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Стихотворения в прозе «Черепа», «Старуха».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Цветаева.</a:t>
                      </a:r>
                      <a:r>
                        <a:rPr lang="en-GB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Моим стихам, написанным так рано</a:t>
                      </a:r>
                      <a:r>
                        <a:rPr lang="is-IS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»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, 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«Монолог» («Уж сколько их упало в эту бездну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»).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10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Деньги</a:t>
                      </a:r>
                      <a:r>
                        <a:rPr lang="ru-RU" sz="1800" b="1" i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пропали </a:t>
                      </a: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– наживёшь, время пропало – не вернёшь». (русская пословица)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Гончаров. «Обломов».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 Карамзин. «Бедная Лиза» (Эраст).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11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1590" algn="l"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«Времена не выбирают...» </a:t>
                      </a:r>
                    </a:p>
                    <a:p>
                      <a:pPr indent="21590" algn="l"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(А. Кушнер)</a:t>
                      </a:r>
                      <a:endParaRPr lang="ru-RU" sz="1800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Кушнер. «Времена не выбирают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   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Лермонтов. «Герой нашего времени».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Шолохов. «Тихий Дон».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С. Есенин. «Не жалею, не зову,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не плачу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1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95420"/>
              </p:ext>
            </p:extLst>
          </p:nvPr>
        </p:nvGraphicFramePr>
        <p:xfrm>
          <a:off x="356026" y="820615"/>
          <a:ext cx="11233223" cy="5344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3251640"/>
                <a:gridCol w="7048071"/>
              </a:tblGrid>
              <a:tr h="402010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 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ru-RU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обратных примеров здесь быть не может)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7030A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цитаты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«Единственной мерой времени является память» (Владислав </a:t>
                      </a:r>
                      <a:r>
                        <a:rPr lang="ru-RU" sz="1800" b="1" i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Гжегорчик</a:t>
                      </a: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«Я памятник себе воздвиг нерукотворный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Ф. Тютчев. «К.Б.» («Я встретил вас – и все былое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»).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Произведения о войне.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Ахматова. «Реквием».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«Отцы и дети» (Павел Кирсанов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).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Цветаева.</a:t>
                      </a:r>
                      <a:r>
                        <a:rPr lang="en-GB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Моим стихам, написанным так рано</a:t>
                      </a:r>
                      <a:r>
                        <a:rPr lang="is-IS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»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2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«На крыльях времени уносится печаль». (Жан де Лафонтен, французский поэт, баснописец)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Гончаров. «Обломов».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Н. Карамзин. «Бедная Лиза» (Эраст).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3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«Не дайте проскользнуть жизни меж пальцев". </a:t>
                      </a:r>
                      <a:endParaRPr lang="ru-RU" sz="1800" b="1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(И.С. Тургенев</a:t>
                      </a:r>
                      <a:r>
                        <a:rPr lang="ru-RU" sz="1800" b="1" i="1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Кушнер. «Времена не выбирают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-    А. Пушкин.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«Евгений Онегин».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Лермонтов. «Герой нашего времени».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Шолохов. «Тихий Дон».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С. Есенин. «Не жалею, не зову,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не плачу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206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68512" y="297062"/>
            <a:ext cx="10059736" cy="4194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 Narrow" charset="0"/>
                <a:ea typeface="Arial Narrow" charset="0"/>
                <a:cs typeface="Arial Narrow" charset="0"/>
              </a:rPr>
              <a:t>ПРИМЕРНЫЕ  ТЕМЫ</a:t>
            </a:r>
            <a:endParaRPr lang="ru-RU" sz="3200" b="1" dirty="0">
              <a:latin typeface="Arial Narrow" charset="0"/>
              <a:ea typeface="Arial Narrow" charset="0"/>
              <a:cs typeface="Arial Narrow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27404"/>
              </p:ext>
            </p:extLst>
          </p:nvPr>
        </p:nvGraphicFramePr>
        <p:xfrm>
          <a:off x="356026" y="1031630"/>
          <a:ext cx="11233223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738"/>
                <a:gridCol w="456774"/>
                <a:gridCol w="3251640"/>
                <a:gridCol w="7048071"/>
              </a:tblGrid>
              <a:tr h="190994">
                <a:tc rowSpan="2"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ru-RU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Примеры художественных произведений</a:t>
                      </a:r>
                      <a:endParaRPr lang="ru-RU" sz="1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3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Прямые примеры (подтверждение) </a:t>
                      </a: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(</a:t>
                      </a:r>
                      <a:r>
                        <a:rPr lang="ru-RU" sz="14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обратных примеров здесь быть не может)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1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dirty="0" smtClean="0">
                          <a:solidFill>
                            <a:srgbClr val="7030A0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Темы в форме цитаты</a:t>
                      </a:r>
                    </a:p>
                    <a:p>
                      <a:endParaRPr lang="ru-RU" sz="1800" u="none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«Связующая нить времён...» (Б. Пастернак) </a:t>
                      </a:r>
                      <a:endParaRPr lang="ru-RU" sz="1800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«Капитанская дочка», «Борис Годунов».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М. Шолохов. «Тихий Дон».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Толстой. «Петр Первый».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Д. Гранин. «Музей забытых старых вещей».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2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1590" algn="just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«У влюбленных обыкновенно часы бегут вперед». (Уильям Шекспир) </a:t>
                      </a:r>
                      <a:endParaRPr lang="ru-RU" sz="1800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У. Шекспир. «Ромео и Джульетта».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Грибоедов. «Горе от ума».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«Барышня-крестьянка».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Arial Narrow" charset="0"/>
                          <a:ea typeface="Arial Narrow" charset="0"/>
                          <a:cs typeface="Arial Narrow" charset="0"/>
                        </a:rPr>
                        <a:t>Л. Толстой. «Война и мир» (Наташа Ростова).</a:t>
                      </a:r>
                      <a:endParaRPr lang="ru-RU" sz="1800" kern="1200" baseline="0" dirty="0">
                        <a:solidFill>
                          <a:schemeClr val="dk1"/>
                        </a:solidFill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3</a:t>
                      </a:r>
                      <a:endParaRPr lang="ru-RU" sz="1800" dirty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Arial Narrow" charset="0"/>
                          <a:ea typeface="Arial Narrow" charset="0"/>
                          <a:cs typeface="Arial Narrow" charset="0"/>
                        </a:rPr>
                        <a:t>«Самый лучший завтрашний день не вернёт вчерашнего» (китайская пословица)</a:t>
                      </a:r>
                      <a:endParaRPr lang="ru-RU" sz="1800" b="1" i="1" kern="12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Пушкин. «Элегия» («Безумных лет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угасшее веселье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»).</a:t>
                      </a:r>
                      <a:endParaRPr lang="ru-RU" sz="1800" dirty="0" smtClean="0">
                        <a:latin typeface="Arial Narrow" charset="0"/>
                        <a:ea typeface="Arial Narrow" charset="0"/>
                        <a:cs typeface="Arial Narrow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Тургенев. Стихотворение в прозе «Завтра, завтра!».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Гончаров. «Обломов».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И. Бунин.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 «Господин из Сан-Франциско».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А. Дементьев. «Ни о чем не жалейте</a:t>
                      </a:r>
                      <a:r>
                        <a:rPr lang="is-IS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…</a:t>
                      </a:r>
                      <a:r>
                        <a:rPr lang="ru-RU" sz="1800" baseline="0" dirty="0" smtClean="0">
                          <a:latin typeface="Arial Narrow" charset="0"/>
                          <a:ea typeface="Arial Narrow" charset="0"/>
                          <a:cs typeface="Arial Narrow" charset="0"/>
                        </a:rPr>
                        <a:t>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000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Дерево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775</TotalTime>
  <Words>1938</Words>
  <Application>Microsoft Macintosh PowerPoint</Application>
  <PresentationFormat>Широкоэкранный</PresentationFormat>
  <Paragraphs>249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 Black</vt:lpstr>
      <vt:lpstr>Arial Narrow</vt:lpstr>
      <vt:lpstr>Calibri</vt:lpstr>
      <vt:lpstr>Rockwell Extra Bold</vt:lpstr>
      <vt:lpstr>Wingdings</vt:lpstr>
      <vt:lpstr>Arial</vt:lpstr>
      <vt:lpstr>Дерево</vt:lpstr>
      <vt:lpstr>Тематическое направление «Время»</vt:lpstr>
      <vt:lpstr>Презентация PowerPoint</vt:lpstr>
      <vt:lpstr>Презентация PowerPoint</vt:lpstr>
      <vt:lpstr>ПРИМЕРНЫЕ  ТЕМЫ</vt:lpstr>
      <vt:lpstr>ПРИМЕРНЫЕ  ТЕМЫ</vt:lpstr>
      <vt:lpstr>ПРИМЕРНЫЕ  ТЕМЫ</vt:lpstr>
      <vt:lpstr>ПРИМЕРНЫЕ  ТЕМЫ</vt:lpstr>
      <vt:lpstr>ПРИМЕРНЫЕ  ТЕМЫ</vt:lpstr>
      <vt:lpstr>ПРИМЕРНЫЕ  ТЕМЫ</vt:lpstr>
      <vt:lpstr>ПРИМЕРНЫЕ  ТЕМЫ</vt:lpstr>
      <vt:lpstr>Афоризмы, связанные с направлением «Время»</vt:lpstr>
      <vt:lpstr>Афоризмы, связанные с направлением «Время»</vt:lpstr>
      <vt:lpstr>Афоризмы, связанные с направлением «Время»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Тематическое направление «Время»</dc:title>
  <dc:creator>Михаил Бондаренко</dc:creator>
  <cp:lastModifiedBy>Михаил Бондаренко</cp:lastModifiedBy>
  <cp:revision>68</cp:revision>
  <dcterms:created xsi:type="dcterms:W3CDTF">2015-10-21T12:54:20Z</dcterms:created>
  <dcterms:modified xsi:type="dcterms:W3CDTF">2016-01-24T08:03:21Z</dcterms:modified>
</cp:coreProperties>
</file>