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</p:sldMasterIdLst>
  <p:notesMasterIdLst>
    <p:notesMasterId r:id="rId11"/>
  </p:notesMasterIdLst>
  <p:sldIdLst>
    <p:sldId id="256" r:id="rId2"/>
    <p:sldId id="257" r:id="rId3"/>
    <p:sldId id="285" r:id="rId4"/>
    <p:sldId id="268" r:id="rId5"/>
    <p:sldId id="286" r:id="rId6"/>
    <p:sldId id="288" r:id="rId7"/>
    <p:sldId id="287" r:id="rId8"/>
    <p:sldId id="289" r:id="rId9"/>
    <p:sldId id="290" r:id="rId1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man Old Style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man Old Style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man Old Style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man Old Style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A0B5A1-C560-0442-8F08-2597EF0732B0}" type="doc">
      <dgm:prSet loTypeId="urn:microsoft.com/office/officeart/2008/layout/HorizontalMultiLevelHierarchy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BBD46FE-3039-E645-9A82-5356387FCA96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ru-RU" sz="3600" b="1" dirty="0" err="1" smtClean="0">
              <a:latin typeface="Arial Narrow" charset="0"/>
              <a:ea typeface="Arial Narrow" charset="0"/>
              <a:cs typeface="Arial Narrow" charset="0"/>
            </a:rPr>
            <a:t>Литераура</a:t>
          </a:r>
          <a:endParaRPr lang="ru-RU" sz="3600" b="1" dirty="0">
            <a:latin typeface="Arial Narrow" charset="0"/>
            <a:ea typeface="Arial Narrow" charset="0"/>
            <a:cs typeface="Arial Narrow" charset="0"/>
          </a:endParaRPr>
        </a:p>
      </dgm:t>
    </dgm:pt>
    <dgm:pt modelId="{01DDD656-C9CB-BB49-A950-645BE51226E8}" type="parTrans" cxnId="{6FBF0DA3-B831-C14A-AEDF-2037C9295E7A}">
      <dgm:prSet/>
      <dgm:spPr/>
      <dgm:t>
        <a:bodyPr/>
        <a:lstStyle/>
        <a:p>
          <a:endParaRPr lang="ru-RU"/>
        </a:p>
      </dgm:t>
    </dgm:pt>
    <dgm:pt modelId="{0A2F0B06-38DA-0548-8CEE-2B244CECA6EE}" type="sibTrans" cxnId="{6FBF0DA3-B831-C14A-AEDF-2037C9295E7A}">
      <dgm:prSet/>
      <dgm:spPr/>
      <dgm:t>
        <a:bodyPr/>
        <a:lstStyle/>
        <a:p>
          <a:endParaRPr lang="ru-RU"/>
        </a:p>
      </dgm:t>
    </dgm:pt>
    <dgm:pt modelId="{73E87BBE-92F0-314A-8EDA-9B73C6B297CE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ru-RU" sz="2800" b="1" dirty="0" smtClean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rPr>
            <a:t>Ценность литературы (книги)</a:t>
          </a:r>
          <a:endParaRPr lang="ru-RU" sz="2800" b="1" dirty="0">
            <a:solidFill>
              <a:schemeClr val="tx1"/>
            </a:solidFill>
          </a:endParaRPr>
        </a:p>
      </dgm:t>
    </dgm:pt>
    <dgm:pt modelId="{78281251-79ED-E34F-9074-C356D8731ABB}" type="parTrans" cxnId="{CD1B7694-ED47-FD45-8BF8-EFF2AC6F5DC8}">
      <dgm:prSet/>
      <dgm:spPr>
        <a:ln w="38100"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AD9CAF57-36BA-3D40-B4D3-31F089F31B3F}" type="sibTrans" cxnId="{CD1B7694-ED47-FD45-8BF8-EFF2AC6F5DC8}">
      <dgm:prSet/>
      <dgm:spPr/>
      <dgm:t>
        <a:bodyPr/>
        <a:lstStyle/>
        <a:p>
          <a:endParaRPr lang="ru-RU"/>
        </a:p>
      </dgm:t>
    </dgm:pt>
    <dgm:pt modelId="{F2057EBC-9F19-A54E-BD5D-B7B4C2E51981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ru-RU" sz="2800" b="1" dirty="0" smtClean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rPr>
            <a:t>Радость творчества</a:t>
          </a:r>
          <a:endParaRPr lang="ru-RU" sz="2800" b="1" dirty="0">
            <a:solidFill>
              <a:schemeClr val="tx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FE5A0B76-BED9-7D46-A101-C59FB2DB40F1}" type="parTrans" cxnId="{B7C1BC47-1884-D441-B439-0C639053AED5}">
      <dgm:prSet/>
      <dgm:spPr>
        <a:ln w="38100"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B3C74A8A-2065-E346-83C1-477E0A8F4385}" type="sibTrans" cxnId="{B7C1BC47-1884-D441-B439-0C639053AED5}">
      <dgm:prSet/>
      <dgm:spPr/>
      <dgm:t>
        <a:bodyPr/>
        <a:lstStyle/>
        <a:p>
          <a:endParaRPr lang="ru-RU"/>
        </a:p>
      </dgm:t>
    </dgm:pt>
    <dgm:pt modelId="{22B8F5AF-29EC-4141-AA99-BD20A11DD07F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ru-RU" sz="2800" b="1" dirty="0" smtClean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rPr>
            <a:t>Литература и современность</a:t>
          </a:r>
          <a:endParaRPr lang="ru-RU" sz="2800" b="1" dirty="0">
            <a:solidFill>
              <a:schemeClr val="tx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DD73A4EF-1A55-FF4F-B685-72CA2E45D281}" type="parTrans" cxnId="{596CB231-5317-5D44-B3BB-983696FC73C5}">
      <dgm:prSet/>
      <dgm:spPr>
        <a:ln w="38100"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AE1E1537-63AF-B64E-A17D-F434A4CBAB4B}" type="sibTrans" cxnId="{596CB231-5317-5D44-B3BB-983696FC73C5}">
      <dgm:prSet/>
      <dgm:spPr/>
      <dgm:t>
        <a:bodyPr/>
        <a:lstStyle/>
        <a:p>
          <a:endParaRPr lang="ru-RU"/>
        </a:p>
      </dgm:t>
    </dgm:pt>
    <dgm:pt modelId="{7A90A0A3-775A-134C-8854-318BFBB626E1}" type="pres">
      <dgm:prSet presAssocID="{52A0B5A1-C560-0442-8F08-2597EF0732B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5710A8-816B-A24C-A585-9B8AB9312063}" type="pres">
      <dgm:prSet presAssocID="{CBBD46FE-3039-E645-9A82-5356387FCA96}" presName="root1" presStyleCnt="0"/>
      <dgm:spPr/>
    </dgm:pt>
    <dgm:pt modelId="{D28D94E3-BEB1-CB4F-A743-711B8B30B644}" type="pres">
      <dgm:prSet presAssocID="{CBBD46FE-3039-E645-9A82-5356387FCA9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4B92C9-CEFE-EB4B-BE60-A7D9FEAF84A0}" type="pres">
      <dgm:prSet presAssocID="{CBBD46FE-3039-E645-9A82-5356387FCA96}" presName="level2hierChild" presStyleCnt="0"/>
      <dgm:spPr/>
    </dgm:pt>
    <dgm:pt modelId="{72CF25CE-8603-C04A-9E25-F1BF5CEE7E0D}" type="pres">
      <dgm:prSet presAssocID="{78281251-79ED-E34F-9074-C356D8731ABB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0064CE44-FCD5-2A47-BD11-97775BB26669}" type="pres">
      <dgm:prSet presAssocID="{78281251-79ED-E34F-9074-C356D8731ABB}" presName="connTx" presStyleLbl="parChTrans1D2" presStyleIdx="0" presStyleCnt="3"/>
      <dgm:spPr/>
      <dgm:t>
        <a:bodyPr/>
        <a:lstStyle/>
        <a:p>
          <a:endParaRPr lang="ru-RU"/>
        </a:p>
      </dgm:t>
    </dgm:pt>
    <dgm:pt modelId="{BEDA4717-6033-DF41-B490-37187938112F}" type="pres">
      <dgm:prSet presAssocID="{73E87BBE-92F0-314A-8EDA-9B73C6B297CE}" presName="root2" presStyleCnt="0"/>
      <dgm:spPr/>
    </dgm:pt>
    <dgm:pt modelId="{5549D1B1-2ED0-0D4F-AB8E-E073288298E2}" type="pres">
      <dgm:prSet presAssocID="{73E87BBE-92F0-314A-8EDA-9B73C6B297CE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B5E08F-1864-FC4C-ADA4-C1276581F0B6}" type="pres">
      <dgm:prSet presAssocID="{73E87BBE-92F0-314A-8EDA-9B73C6B297CE}" presName="level3hierChild" presStyleCnt="0"/>
      <dgm:spPr/>
    </dgm:pt>
    <dgm:pt modelId="{D9F00623-7692-A445-A9F4-C72B3928FFBD}" type="pres">
      <dgm:prSet presAssocID="{FE5A0B76-BED9-7D46-A101-C59FB2DB40F1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A7BF1E41-4269-ED4E-90BC-721D070ACB42}" type="pres">
      <dgm:prSet presAssocID="{FE5A0B76-BED9-7D46-A101-C59FB2DB40F1}" presName="connTx" presStyleLbl="parChTrans1D2" presStyleIdx="1" presStyleCnt="3"/>
      <dgm:spPr/>
      <dgm:t>
        <a:bodyPr/>
        <a:lstStyle/>
        <a:p>
          <a:endParaRPr lang="ru-RU"/>
        </a:p>
      </dgm:t>
    </dgm:pt>
    <dgm:pt modelId="{6EBBE852-6229-CA45-837E-77F785BFF3F6}" type="pres">
      <dgm:prSet presAssocID="{F2057EBC-9F19-A54E-BD5D-B7B4C2E51981}" presName="root2" presStyleCnt="0"/>
      <dgm:spPr/>
    </dgm:pt>
    <dgm:pt modelId="{0DB1C22E-DC95-494A-AF5E-EDD6B22D4FDB}" type="pres">
      <dgm:prSet presAssocID="{F2057EBC-9F19-A54E-BD5D-B7B4C2E51981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8E40F6-F0D3-DB4D-9B2E-4598D10CAD57}" type="pres">
      <dgm:prSet presAssocID="{F2057EBC-9F19-A54E-BD5D-B7B4C2E51981}" presName="level3hierChild" presStyleCnt="0"/>
      <dgm:spPr/>
    </dgm:pt>
    <dgm:pt modelId="{A354A9B0-0FCD-BD43-9E2B-15320710C86D}" type="pres">
      <dgm:prSet presAssocID="{DD73A4EF-1A55-FF4F-B685-72CA2E45D281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ECEFCFF5-B2B9-CA4A-BFDD-70AD6F1C1487}" type="pres">
      <dgm:prSet presAssocID="{DD73A4EF-1A55-FF4F-B685-72CA2E45D281}" presName="connTx" presStyleLbl="parChTrans1D2" presStyleIdx="2" presStyleCnt="3"/>
      <dgm:spPr/>
      <dgm:t>
        <a:bodyPr/>
        <a:lstStyle/>
        <a:p>
          <a:endParaRPr lang="ru-RU"/>
        </a:p>
      </dgm:t>
    </dgm:pt>
    <dgm:pt modelId="{92F8C6B0-5E4B-0048-8FA6-D67A0F5ECC20}" type="pres">
      <dgm:prSet presAssocID="{22B8F5AF-29EC-4141-AA99-BD20A11DD07F}" presName="root2" presStyleCnt="0"/>
      <dgm:spPr/>
    </dgm:pt>
    <dgm:pt modelId="{520EB64B-496B-8948-9C5E-635DD7ACD577}" type="pres">
      <dgm:prSet presAssocID="{22B8F5AF-29EC-4141-AA99-BD20A11DD07F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233EBC-E93F-1145-912D-3226F6F07453}" type="pres">
      <dgm:prSet presAssocID="{22B8F5AF-29EC-4141-AA99-BD20A11DD07F}" presName="level3hierChild" presStyleCnt="0"/>
      <dgm:spPr/>
    </dgm:pt>
  </dgm:ptLst>
  <dgm:cxnLst>
    <dgm:cxn modelId="{3A22A335-31B9-B747-9A9C-44D7C1CB8770}" type="presOf" srcId="{FE5A0B76-BED9-7D46-A101-C59FB2DB40F1}" destId="{A7BF1E41-4269-ED4E-90BC-721D070ACB42}" srcOrd="1" destOrd="0" presId="urn:microsoft.com/office/officeart/2008/layout/HorizontalMultiLevelHierarchy"/>
    <dgm:cxn modelId="{4D5DF051-920F-7B4F-9ECC-00393664A92C}" type="presOf" srcId="{DD73A4EF-1A55-FF4F-B685-72CA2E45D281}" destId="{A354A9B0-0FCD-BD43-9E2B-15320710C86D}" srcOrd="0" destOrd="0" presId="urn:microsoft.com/office/officeart/2008/layout/HorizontalMultiLevelHierarchy"/>
    <dgm:cxn modelId="{6F5B4542-4760-A14E-AD52-3F41F2FD0060}" type="presOf" srcId="{52A0B5A1-C560-0442-8F08-2597EF0732B0}" destId="{7A90A0A3-775A-134C-8854-318BFBB626E1}" srcOrd="0" destOrd="0" presId="urn:microsoft.com/office/officeart/2008/layout/HorizontalMultiLevelHierarchy"/>
    <dgm:cxn modelId="{25DB643E-E581-2147-9674-D48B5B6E2170}" type="presOf" srcId="{DD73A4EF-1A55-FF4F-B685-72CA2E45D281}" destId="{ECEFCFF5-B2B9-CA4A-BFDD-70AD6F1C1487}" srcOrd="1" destOrd="0" presId="urn:microsoft.com/office/officeart/2008/layout/HorizontalMultiLevelHierarchy"/>
    <dgm:cxn modelId="{6FBF0DA3-B831-C14A-AEDF-2037C9295E7A}" srcId="{52A0B5A1-C560-0442-8F08-2597EF0732B0}" destId="{CBBD46FE-3039-E645-9A82-5356387FCA96}" srcOrd="0" destOrd="0" parTransId="{01DDD656-C9CB-BB49-A950-645BE51226E8}" sibTransId="{0A2F0B06-38DA-0548-8CEE-2B244CECA6EE}"/>
    <dgm:cxn modelId="{CD1B7694-ED47-FD45-8BF8-EFF2AC6F5DC8}" srcId="{CBBD46FE-3039-E645-9A82-5356387FCA96}" destId="{73E87BBE-92F0-314A-8EDA-9B73C6B297CE}" srcOrd="0" destOrd="0" parTransId="{78281251-79ED-E34F-9074-C356D8731ABB}" sibTransId="{AD9CAF57-36BA-3D40-B4D3-31F089F31B3F}"/>
    <dgm:cxn modelId="{596CB231-5317-5D44-B3BB-983696FC73C5}" srcId="{CBBD46FE-3039-E645-9A82-5356387FCA96}" destId="{22B8F5AF-29EC-4141-AA99-BD20A11DD07F}" srcOrd="2" destOrd="0" parTransId="{DD73A4EF-1A55-FF4F-B685-72CA2E45D281}" sibTransId="{AE1E1537-63AF-B64E-A17D-F434A4CBAB4B}"/>
    <dgm:cxn modelId="{0496CAF0-6811-204C-8FCD-850325ABDF73}" type="presOf" srcId="{22B8F5AF-29EC-4141-AA99-BD20A11DD07F}" destId="{520EB64B-496B-8948-9C5E-635DD7ACD577}" srcOrd="0" destOrd="0" presId="urn:microsoft.com/office/officeart/2008/layout/HorizontalMultiLevelHierarchy"/>
    <dgm:cxn modelId="{56A99240-7C89-A548-B1A5-F85C77A0A447}" type="presOf" srcId="{F2057EBC-9F19-A54E-BD5D-B7B4C2E51981}" destId="{0DB1C22E-DC95-494A-AF5E-EDD6B22D4FDB}" srcOrd="0" destOrd="0" presId="urn:microsoft.com/office/officeart/2008/layout/HorizontalMultiLevelHierarchy"/>
    <dgm:cxn modelId="{BD2FE95C-8E8B-2F4C-938D-4E8E8C18AED2}" type="presOf" srcId="{73E87BBE-92F0-314A-8EDA-9B73C6B297CE}" destId="{5549D1B1-2ED0-0D4F-AB8E-E073288298E2}" srcOrd="0" destOrd="0" presId="urn:microsoft.com/office/officeart/2008/layout/HorizontalMultiLevelHierarchy"/>
    <dgm:cxn modelId="{E72D469F-15A6-0746-89BE-E2BC2234B43E}" type="presOf" srcId="{78281251-79ED-E34F-9074-C356D8731ABB}" destId="{72CF25CE-8603-C04A-9E25-F1BF5CEE7E0D}" srcOrd="0" destOrd="0" presId="urn:microsoft.com/office/officeart/2008/layout/HorizontalMultiLevelHierarchy"/>
    <dgm:cxn modelId="{EE4632A4-53EA-284B-A6BF-05EC03D2F5B8}" type="presOf" srcId="{FE5A0B76-BED9-7D46-A101-C59FB2DB40F1}" destId="{D9F00623-7692-A445-A9F4-C72B3928FFBD}" srcOrd="0" destOrd="0" presId="urn:microsoft.com/office/officeart/2008/layout/HorizontalMultiLevelHierarchy"/>
    <dgm:cxn modelId="{FB756AC4-BAF1-8140-9381-6AF2CEAC455B}" type="presOf" srcId="{78281251-79ED-E34F-9074-C356D8731ABB}" destId="{0064CE44-FCD5-2A47-BD11-97775BB26669}" srcOrd="1" destOrd="0" presId="urn:microsoft.com/office/officeart/2008/layout/HorizontalMultiLevelHierarchy"/>
    <dgm:cxn modelId="{B7C1BC47-1884-D441-B439-0C639053AED5}" srcId="{CBBD46FE-3039-E645-9A82-5356387FCA96}" destId="{F2057EBC-9F19-A54E-BD5D-B7B4C2E51981}" srcOrd="1" destOrd="0" parTransId="{FE5A0B76-BED9-7D46-A101-C59FB2DB40F1}" sibTransId="{B3C74A8A-2065-E346-83C1-477E0A8F4385}"/>
    <dgm:cxn modelId="{13823BB1-8C7D-4241-A684-79EE5CE71EBA}" type="presOf" srcId="{CBBD46FE-3039-E645-9A82-5356387FCA96}" destId="{D28D94E3-BEB1-CB4F-A743-711B8B30B644}" srcOrd="0" destOrd="0" presId="urn:microsoft.com/office/officeart/2008/layout/HorizontalMultiLevelHierarchy"/>
    <dgm:cxn modelId="{938309BB-5814-4843-9400-46CCC5A7B02F}" type="presParOf" srcId="{7A90A0A3-775A-134C-8854-318BFBB626E1}" destId="{775710A8-816B-A24C-A585-9B8AB9312063}" srcOrd="0" destOrd="0" presId="urn:microsoft.com/office/officeart/2008/layout/HorizontalMultiLevelHierarchy"/>
    <dgm:cxn modelId="{06227872-6BAE-824C-8D99-70DCC5E053A0}" type="presParOf" srcId="{775710A8-816B-A24C-A585-9B8AB9312063}" destId="{D28D94E3-BEB1-CB4F-A743-711B8B30B644}" srcOrd="0" destOrd="0" presId="urn:microsoft.com/office/officeart/2008/layout/HorizontalMultiLevelHierarchy"/>
    <dgm:cxn modelId="{F04DE94F-43B8-BA44-A8E3-5459D5A40933}" type="presParOf" srcId="{775710A8-816B-A24C-A585-9B8AB9312063}" destId="{F94B92C9-CEFE-EB4B-BE60-A7D9FEAF84A0}" srcOrd="1" destOrd="0" presId="urn:microsoft.com/office/officeart/2008/layout/HorizontalMultiLevelHierarchy"/>
    <dgm:cxn modelId="{C3A5AD2A-C29C-644D-AE5D-0EC177748461}" type="presParOf" srcId="{F94B92C9-CEFE-EB4B-BE60-A7D9FEAF84A0}" destId="{72CF25CE-8603-C04A-9E25-F1BF5CEE7E0D}" srcOrd="0" destOrd="0" presId="urn:microsoft.com/office/officeart/2008/layout/HorizontalMultiLevelHierarchy"/>
    <dgm:cxn modelId="{3E7016E4-88F7-8C4A-B1DB-B977EA292518}" type="presParOf" srcId="{72CF25CE-8603-C04A-9E25-F1BF5CEE7E0D}" destId="{0064CE44-FCD5-2A47-BD11-97775BB26669}" srcOrd="0" destOrd="0" presId="urn:microsoft.com/office/officeart/2008/layout/HorizontalMultiLevelHierarchy"/>
    <dgm:cxn modelId="{51EA8C78-30CB-724D-8913-AAF34FC7C0E5}" type="presParOf" srcId="{F94B92C9-CEFE-EB4B-BE60-A7D9FEAF84A0}" destId="{BEDA4717-6033-DF41-B490-37187938112F}" srcOrd="1" destOrd="0" presId="urn:microsoft.com/office/officeart/2008/layout/HorizontalMultiLevelHierarchy"/>
    <dgm:cxn modelId="{C0910470-3B64-9F46-973E-3721E72DA312}" type="presParOf" srcId="{BEDA4717-6033-DF41-B490-37187938112F}" destId="{5549D1B1-2ED0-0D4F-AB8E-E073288298E2}" srcOrd="0" destOrd="0" presId="urn:microsoft.com/office/officeart/2008/layout/HorizontalMultiLevelHierarchy"/>
    <dgm:cxn modelId="{5A17DD14-4072-9E47-AE9E-66EFB2F089D1}" type="presParOf" srcId="{BEDA4717-6033-DF41-B490-37187938112F}" destId="{0AB5E08F-1864-FC4C-ADA4-C1276581F0B6}" srcOrd="1" destOrd="0" presId="urn:microsoft.com/office/officeart/2008/layout/HorizontalMultiLevelHierarchy"/>
    <dgm:cxn modelId="{D91444A7-BE6A-7F48-B0C2-B52DAFA43E60}" type="presParOf" srcId="{F94B92C9-CEFE-EB4B-BE60-A7D9FEAF84A0}" destId="{D9F00623-7692-A445-A9F4-C72B3928FFBD}" srcOrd="2" destOrd="0" presId="urn:microsoft.com/office/officeart/2008/layout/HorizontalMultiLevelHierarchy"/>
    <dgm:cxn modelId="{4D6F5595-AFF4-0F4D-A85C-072A7FC422A5}" type="presParOf" srcId="{D9F00623-7692-A445-A9F4-C72B3928FFBD}" destId="{A7BF1E41-4269-ED4E-90BC-721D070ACB42}" srcOrd="0" destOrd="0" presId="urn:microsoft.com/office/officeart/2008/layout/HorizontalMultiLevelHierarchy"/>
    <dgm:cxn modelId="{4A75F056-75FD-0D41-A512-B3EAEAACD4F7}" type="presParOf" srcId="{F94B92C9-CEFE-EB4B-BE60-A7D9FEAF84A0}" destId="{6EBBE852-6229-CA45-837E-77F785BFF3F6}" srcOrd="3" destOrd="0" presId="urn:microsoft.com/office/officeart/2008/layout/HorizontalMultiLevelHierarchy"/>
    <dgm:cxn modelId="{ABBA64CA-4291-5445-B053-5BA20CEBDED4}" type="presParOf" srcId="{6EBBE852-6229-CA45-837E-77F785BFF3F6}" destId="{0DB1C22E-DC95-494A-AF5E-EDD6B22D4FDB}" srcOrd="0" destOrd="0" presId="urn:microsoft.com/office/officeart/2008/layout/HorizontalMultiLevelHierarchy"/>
    <dgm:cxn modelId="{EC45EB5D-40A3-4943-A61F-EB32D8342FD1}" type="presParOf" srcId="{6EBBE852-6229-CA45-837E-77F785BFF3F6}" destId="{FC8E40F6-F0D3-DB4D-9B2E-4598D10CAD57}" srcOrd="1" destOrd="0" presId="urn:microsoft.com/office/officeart/2008/layout/HorizontalMultiLevelHierarchy"/>
    <dgm:cxn modelId="{AA822E09-DEE5-AB49-8442-4B4780F0102D}" type="presParOf" srcId="{F94B92C9-CEFE-EB4B-BE60-A7D9FEAF84A0}" destId="{A354A9B0-0FCD-BD43-9E2B-15320710C86D}" srcOrd="4" destOrd="0" presId="urn:microsoft.com/office/officeart/2008/layout/HorizontalMultiLevelHierarchy"/>
    <dgm:cxn modelId="{06F9E003-3A23-6E4E-82C8-885A55266E7E}" type="presParOf" srcId="{A354A9B0-0FCD-BD43-9E2B-15320710C86D}" destId="{ECEFCFF5-B2B9-CA4A-BFDD-70AD6F1C1487}" srcOrd="0" destOrd="0" presId="urn:microsoft.com/office/officeart/2008/layout/HorizontalMultiLevelHierarchy"/>
    <dgm:cxn modelId="{2473D59C-AF34-1841-95CA-AC95829ED9F2}" type="presParOf" srcId="{F94B92C9-CEFE-EB4B-BE60-A7D9FEAF84A0}" destId="{92F8C6B0-5E4B-0048-8FA6-D67A0F5ECC20}" srcOrd="5" destOrd="0" presId="urn:microsoft.com/office/officeart/2008/layout/HorizontalMultiLevelHierarchy"/>
    <dgm:cxn modelId="{A6D1C62D-CC6C-B646-8F4B-32F8873F0BC9}" type="presParOf" srcId="{92F8C6B0-5E4B-0048-8FA6-D67A0F5ECC20}" destId="{520EB64B-496B-8948-9C5E-635DD7ACD577}" srcOrd="0" destOrd="0" presId="urn:microsoft.com/office/officeart/2008/layout/HorizontalMultiLevelHierarchy"/>
    <dgm:cxn modelId="{641FB203-260A-CE40-9563-A1FC4A72CEE8}" type="presParOf" srcId="{92F8C6B0-5E4B-0048-8FA6-D67A0F5ECC20}" destId="{0C233EBC-E93F-1145-912D-3226F6F07453}" srcOrd="1" destOrd="0" presId="urn:microsoft.com/office/officeart/2008/layout/HorizontalMultiLevelHierarchy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4A9B0-0FCD-BD43-9E2B-15320710C86D}">
      <dsp:nvSpPr>
        <dsp:cNvPr id="0" name=""/>
        <dsp:cNvSpPr/>
      </dsp:nvSpPr>
      <dsp:spPr>
        <a:xfrm>
          <a:off x="2552625" y="2709333"/>
          <a:ext cx="675382" cy="1286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7691" y="0"/>
              </a:lnTo>
              <a:lnTo>
                <a:pt x="337691" y="1286933"/>
              </a:lnTo>
              <a:lnTo>
                <a:pt x="675382" y="1286933"/>
              </a:lnTo>
            </a:path>
          </a:pathLst>
        </a:custGeom>
        <a:noFill/>
        <a:ln w="381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53982" y="3316465"/>
        <a:ext cx="72669" cy="72669"/>
      </dsp:txXfrm>
    </dsp:sp>
    <dsp:sp modelId="{D9F00623-7692-A445-A9F4-C72B3928FFBD}">
      <dsp:nvSpPr>
        <dsp:cNvPr id="0" name=""/>
        <dsp:cNvSpPr/>
      </dsp:nvSpPr>
      <dsp:spPr>
        <a:xfrm>
          <a:off x="2552625" y="2663613"/>
          <a:ext cx="6753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5382" y="45720"/>
              </a:lnTo>
            </a:path>
          </a:pathLst>
        </a:custGeom>
        <a:noFill/>
        <a:ln w="381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73432" y="2692448"/>
        <a:ext cx="33769" cy="33769"/>
      </dsp:txXfrm>
    </dsp:sp>
    <dsp:sp modelId="{72CF25CE-8603-C04A-9E25-F1BF5CEE7E0D}">
      <dsp:nvSpPr>
        <dsp:cNvPr id="0" name=""/>
        <dsp:cNvSpPr/>
      </dsp:nvSpPr>
      <dsp:spPr>
        <a:xfrm>
          <a:off x="2552625" y="1422400"/>
          <a:ext cx="675382" cy="1286933"/>
        </a:xfrm>
        <a:custGeom>
          <a:avLst/>
          <a:gdLst/>
          <a:ahLst/>
          <a:cxnLst/>
          <a:rect l="0" t="0" r="0" b="0"/>
          <a:pathLst>
            <a:path>
              <a:moveTo>
                <a:pt x="0" y="1286933"/>
              </a:moveTo>
              <a:lnTo>
                <a:pt x="337691" y="1286933"/>
              </a:lnTo>
              <a:lnTo>
                <a:pt x="337691" y="0"/>
              </a:lnTo>
              <a:lnTo>
                <a:pt x="675382" y="0"/>
              </a:lnTo>
            </a:path>
          </a:pathLst>
        </a:custGeom>
        <a:noFill/>
        <a:ln w="381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53982" y="2029532"/>
        <a:ext cx="72669" cy="72669"/>
      </dsp:txXfrm>
    </dsp:sp>
    <dsp:sp modelId="{D28D94E3-BEB1-CB4F-A743-711B8B30B644}">
      <dsp:nvSpPr>
        <dsp:cNvPr id="0" name=""/>
        <dsp:cNvSpPr/>
      </dsp:nvSpPr>
      <dsp:spPr>
        <a:xfrm rot="16200000">
          <a:off x="-671481" y="2194560"/>
          <a:ext cx="5418667" cy="1029546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err="1" smtClean="0">
              <a:latin typeface="Arial Narrow" charset="0"/>
              <a:ea typeface="Arial Narrow" charset="0"/>
              <a:cs typeface="Arial Narrow" charset="0"/>
            </a:rPr>
            <a:t>Литераура</a:t>
          </a:r>
          <a:endParaRPr lang="ru-RU" sz="3600" b="1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-671481" y="2194560"/>
        <a:ext cx="5418667" cy="1029546"/>
      </dsp:txXfrm>
    </dsp:sp>
    <dsp:sp modelId="{5549D1B1-2ED0-0D4F-AB8E-E073288298E2}">
      <dsp:nvSpPr>
        <dsp:cNvPr id="0" name=""/>
        <dsp:cNvSpPr/>
      </dsp:nvSpPr>
      <dsp:spPr>
        <a:xfrm>
          <a:off x="3228008" y="907626"/>
          <a:ext cx="3376913" cy="1029546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rPr>
            <a:t>Ценность литературы (книги)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3228008" y="907626"/>
        <a:ext cx="3376913" cy="1029546"/>
      </dsp:txXfrm>
    </dsp:sp>
    <dsp:sp modelId="{0DB1C22E-DC95-494A-AF5E-EDD6B22D4FDB}">
      <dsp:nvSpPr>
        <dsp:cNvPr id="0" name=""/>
        <dsp:cNvSpPr/>
      </dsp:nvSpPr>
      <dsp:spPr>
        <a:xfrm>
          <a:off x="3228008" y="2194560"/>
          <a:ext cx="3376913" cy="1029546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rPr>
            <a:t>Радость творчества</a:t>
          </a:r>
          <a:endParaRPr lang="ru-RU" sz="2800" b="1" kern="1200" dirty="0">
            <a:solidFill>
              <a:schemeClr val="tx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3228008" y="2194560"/>
        <a:ext cx="3376913" cy="1029546"/>
      </dsp:txXfrm>
    </dsp:sp>
    <dsp:sp modelId="{520EB64B-496B-8948-9C5E-635DD7ACD577}">
      <dsp:nvSpPr>
        <dsp:cNvPr id="0" name=""/>
        <dsp:cNvSpPr/>
      </dsp:nvSpPr>
      <dsp:spPr>
        <a:xfrm>
          <a:off x="3228008" y="3481493"/>
          <a:ext cx="3376913" cy="1029546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rPr>
            <a:t>Литература и современность</a:t>
          </a:r>
          <a:endParaRPr lang="ru-RU" sz="2800" b="1" kern="1200" dirty="0">
            <a:solidFill>
              <a:schemeClr val="tx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3228008" y="3481493"/>
        <a:ext cx="3376913" cy="1029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B8D4E-BD93-2B45-A3F1-A10DCEEB2403}" type="datetimeFigureOut">
              <a:rPr lang="ru-RU" smtClean="0"/>
              <a:t>24.01.16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4BDF2-B1C9-E94D-832B-7865DF0C49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692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5C6E59-F96F-0B40-BA49-80F7ED6EC7B7}" type="datetimeFigureOut">
              <a:rPr lang="en-US" smtClean="0"/>
              <a:pPr>
                <a:defRPr/>
              </a:pPr>
              <a:t>1/24/16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21A49CED-B000-B247-ABF3-BCA537B6DD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166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3F9B3E-64C8-CB4F-8AB4-A522C28AD50E}" type="datetimeFigureOut">
              <a:rPr lang="en-US" smtClean="0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E7D614-A9B6-A04B-8138-AAB9C75F954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267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119276-7522-9946-92B9-7C9ABEDB7079}" type="datetimeFigureOut">
              <a:rPr lang="en-US" smtClean="0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05F96-8932-E646-AC2E-8C1FEF0643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80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FB1C70-A6B9-E24E-978A-81FA6F77968B}" type="datetimeFigureOut">
              <a:rPr lang="en-US" smtClean="0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0C884-4D1B-7449-8D97-705211D86AE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69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pPr>
              <a:defRPr/>
            </a:pPr>
            <a:fld id="{DD51C383-C81E-334C-B456-1E6C1D76B70B}" type="datetimeFigureOut">
              <a:rPr lang="en-US" smtClean="0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87B07969-2DA1-5C41-B8F7-6BEFCA46C04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28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24DBA4-9EC5-FD49-A8AB-2D5D3BCEBD3A}" type="datetimeFigureOut">
              <a:rPr lang="en-US" smtClean="0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73925A-00DF-2246-A365-0455ACCD1E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62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6B478C-3A2F-2E49-BD31-39BCF655EA4B}" type="datetimeFigureOut">
              <a:rPr lang="en-US" smtClean="0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55C97F-0071-D545-8FDB-9BEFD4E75B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532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D3D407-EBF7-A140-AFFA-120A197858DC}" type="datetimeFigureOut">
              <a:rPr lang="en-US" smtClean="0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1AAD93-BBE1-7D4B-9828-93D9457B580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1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C46F1B-E498-1044-BDD8-5DBFB944BBF8}" type="datetimeFigureOut">
              <a:rPr lang="en-US" smtClean="0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598DE5-F422-EC46-8FB9-15F942B7DC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200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803963-EF7F-C642-BC35-F3FBA87D76E4}" type="datetimeFigureOut">
              <a:rPr lang="en-US" smtClean="0"/>
              <a:pPr>
                <a:defRPr/>
              </a:pPr>
              <a:t>1/24/16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A1C0F5-2463-7741-ADB1-3120DF73AF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79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215274-29D6-BA4F-9595-344919242B8F}" type="datetimeFigureOut">
              <a:rPr lang="en-US" smtClean="0"/>
              <a:pPr>
                <a:defRPr/>
              </a:pPr>
              <a:t>1/24/16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52F67-9D5A-A240-A0D1-6B325D7BA7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3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114D782-3643-8441-AA9F-2954DA191283}" type="datetimeFigureOut">
              <a:rPr lang="en-US" smtClean="0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3D9497F-E630-F346-AA1D-BA61E98CFB2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190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ТЕМАТИЧЕСКОЕ НАПРАВЛЕНИЕ </a:t>
            </a:r>
            <a:b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«ГОД ЛИТЕРАТУРЫ  В  РОССИИ»</a:t>
            </a:r>
            <a:endParaRPr lang="ru-RU" sz="4000" dirty="0">
              <a:solidFill>
                <a:schemeClr val="accent5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4875" y="4646613"/>
            <a:ext cx="7891463" cy="106997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smtClean="0">
                <a:latin typeface="Arial Narrow" charset="0"/>
                <a:ea typeface="Arial Narrow" charset="0"/>
                <a:cs typeface="Arial Narrow" charset="0"/>
              </a:rPr>
              <a:t>Итоговое сочинение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dirty="0" smtClean="0">
                <a:latin typeface="Arial Narrow" charset="0"/>
                <a:ea typeface="Arial Narrow" charset="0"/>
                <a:cs typeface="Arial Narrow" charset="0"/>
              </a:rPr>
              <a:t>Декабрь 2015</a:t>
            </a:r>
            <a:endParaRPr lang="ru-RU" sz="24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37615" y="5341172"/>
            <a:ext cx="347402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600" dirty="0">
                <a:latin typeface="Arial Narrow" charset="0"/>
                <a:ea typeface="Arial Narrow" charset="0"/>
                <a:cs typeface="Arial Narrow" charset="0"/>
              </a:rPr>
              <a:t>Бондаренко Н.А.,</a:t>
            </a:r>
          </a:p>
          <a:p>
            <a:pPr algn="r"/>
            <a:r>
              <a:rPr lang="ru-RU" sz="1600" dirty="0">
                <a:latin typeface="Arial Narrow" charset="0"/>
                <a:ea typeface="Arial Narrow" charset="0"/>
                <a:cs typeface="Arial Narrow" charset="0"/>
              </a:rPr>
              <a:t>учитель литературы МАОУ «ЛНИП»,</a:t>
            </a:r>
          </a:p>
          <a:p>
            <a:pPr algn="r"/>
            <a:r>
              <a:rPr lang="ru-RU" sz="1600" dirty="0" err="1">
                <a:latin typeface="Arial Narrow" charset="0"/>
                <a:ea typeface="Arial Narrow" charset="0"/>
                <a:cs typeface="Arial Narrow" charset="0"/>
              </a:rPr>
              <a:t>г.о</a:t>
            </a:r>
            <a:r>
              <a:rPr lang="ru-RU" sz="1600" dirty="0">
                <a:latin typeface="Arial Narrow" charset="0"/>
                <a:ea typeface="Arial Narrow" charset="0"/>
                <a:cs typeface="Arial Narrow" charset="0"/>
              </a:rPr>
              <a:t>. Королёв Московской области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832670" y="863028"/>
            <a:ext cx="10746305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Bookman Old Style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man Old Style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man Old Style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man Old Style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man Old Styl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9pPr>
          </a:lstStyle>
          <a:p>
            <a:pPr algn="ctr" eaLnBrk="1" hangingPunct="1"/>
            <a:r>
              <a:rPr lang="ru-RU" altLang="ru-RU" sz="2800" b="1" dirty="0" smtClean="0">
                <a:latin typeface="Arial Narrow" charset="0"/>
                <a:ea typeface="Arial Narrow" charset="0"/>
                <a:cs typeface="Arial Narrow" charset="0"/>
              </a:rPr>
              <a:t>Год литературы в России</a:t>
            </a:r>
            <a:endParaRPr lang="ru-RU" altLang="ru-RU" sz="2800" b="1" dirty="0">
              <a:latin typeface="Arial Narrow" charset="0"/>
              <a:ea typeface="Arial Narrow" charset="0"/>
              <a:cs typeface="Arial Narrow" charset="0"/>
            </a:endParaRPr>
          </a:p>
          <a:p>
            <a:pPr eaLnBrk="1" hangingPunct="1"/>
            <a:endParaRPr lang="ru-RU" altLang="ru-RU" sz="2800" dirty="0">
              <a:latin typeface="Arial Narrow" charset="0"/>
              <a:ea typeface="Arial Narrow" charset="0"/>
              <a:cs typeface="Arial Narrow" charset="0"/>
            </a:endParaRPr>
          </a:p>
          <a:p>
            <a:pPr algn="just">
              <a:lnSpc>
                <a:spcPct val="150000"/>
              </a:lnSpc>
            </a:pPr>
            <a:r>
              <a:rPr lang="ru-RU" altLang="ru-RU" sz="2800" dirty="0">
                <a:latin typeface="Arial Narrow" charset="0"/>
                <a:ea typeface="Arial Narrow" charset="0"/>
                <a:cs typeface="Arial Narrow" charset="0"/>
              </a:rPr>
              <a:t>	</a:t>
            </a:r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Направление</a:t>
            </a:r>
            <a:r>
              <a:rPr lang="ru-RU" sz="2800" dirty="0">
                <a:latin typeface="Arial Narrow" charset="0"/>
                <a:ea typeface="Arial Narrow" charset="0"/>
                <a:cs typeface="Arial Narrow" charset="0"/>
              </a:rPr>
              <a:t>, с одной стороны, связано с проводимым в 2015 году в России чествованием литературы как величайшего культурного феномена, с другой – обращено к читателю, проживающему очередной год своей жизни с книгой в руках. Широта данной тематики требует от выпускника наличия определенного читательского кругозора и умения рассуждать о большой литературе.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049890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620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5366" y="190980"/>
            <a:ext cx="9831974" cy="856984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28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ЦЕННОСТЬ ЛИТЕРАТУРЫ (КНИГИ)</a:t>
            </a:r>
            <a:br>
              <a:rPr lang="ru-RU" sz="28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2800" b="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Примерные темы</a:t>
            </a:r>
            <a:endParaRPr lang="ru-RU" sz="2800" b="0" dirty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152758"/>
              </p:ext>
            </p:extLst>
          </p:nvPr>
        </p:nvGraphicFramePr>
        <p:xfrm>
          <a:off x="513708" y="1047964"/>
          <a:ext cx="10643632" cy="5232098"/>
        </p:xfrm>
        <a:graphic>
          <a:graphicData uri="http://schemas.openxmlformats.org/drawingml/2006/table">
            <a:tbl>
              <a:tblPr firstRow="1" firstCol="1" bandRow="1"/>
              <a:tblGrid>
                <a:gridCol w="10643632"/>
              </a:tblGrid>
              <a:tr h="400692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Может ли человек прожить без книг?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97261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Каково значение книги в твоей жизни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? (Какова роль книги в жизни человека?)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90418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Какова роль книги в жизни человека?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88478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Почему нельзя прожить без книг?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17361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Помогает ли литература решать нравственные проблемы?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432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Есть ли книги, нужные 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всегда?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451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Чем опасна «некачественная» литература?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708917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«Только одна литература неподвластна законам тления. Она одна не признаёт смерти» (</a:t>
                      </a:r>
                      <a:r>
                        <a:rPr lang="ru-RU" sz="22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М.Е.Салтыков</a:t>
                      </a: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-Щедрин)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9561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«Нравственность человека видна в его отношении к слову» (</a:t>
                      </a:r>
                      <a:r>
                        <a:rPr lang="ru-RU" sz="22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Л.Н.Толстой</a:t>
                      </a: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4956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Книга – это учитель жизни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0692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Книга </a:t>
                      </a: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– источник знаний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85437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Литература </a:t>
                      </a: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– нравственный учитель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218" y="190980"/>
            <a:ext cx="9906122" cy="100464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ЦЕННОСТЬ ЛИТЕРАТУРЫ (КНИГИ)</a:t>
            </a:r>
            <a:br>
              <a:rPr lang="ru-RU" sz="32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b="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Примерные темы</a:t>
            </a:r>
            <a:endParaRPr lang="ru-RU" sz="3200" b="0" dirty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426291"/>
              </p:ext>
            </p:extLst>
          </p:nvPr>
        </p:nvGraphicFramePr>
        <p:xfrm>
          <a:off x="595901" y="1510300"/>
          <a:ext cx="10736495" cy="4399291"/>
        </p:xfrm>
        <a:graphic>
          <a:graphicData uri="http://schemas.openxmlformats.org/drawingml/2006/table">
            <a:tbl>
              <a:tblPr firstRow="1" firstCol="1" bandRow="1"/>
              <a:tblGrid>
                <a:gridCol w="10736495"/>
              </a:tblGrid>
              <a:tr h="389801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«Литература — это совесть общества, его душа». (</a:t>
                      </a:r>
                      <a:r>
                        <a:rPr lang="ru-RU" sz="22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Д.С.Лихачёв</a:t>
                      </a: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42406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«Литература, в которой не бьется тревога совести, — это уже ложь». (</a:t>
                      </a:r>
                      <a:r>
                        <a:rPr lang="ru-RU" sz="22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Д.С.Лихачёв</a:t>
                      </a: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21241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Литература – это руководство человеческого разума человеческим ростом» (</a:t>
                      </a:r>
                      <a:r>
                        <a:rPr lang="ru-RU" sz="2200" b="1" dirty="0" err="1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В.Гюго</a:t>
                      </a: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26633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«Книга – немой учитель» (</a:t>
                      </a:r>
                      <a:r>
                        <a:rPr lang="ru-RU" sz="2200" b="1" i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Платон)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682976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«Хорошая книга – это ручеек, по которому в человеческую душу втекает добро». </a:t>
                      </a:r>
                      <a:r>
                        <a:rPr lang="ru-RU" sz="2200" b="1" i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(Ф</a:t>
                      </a:r>
                      <a:r>
                        <a:rPr lang="ru-RU" sz="2200" b="1" i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. Абрамов</a:t>
                      </a: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723490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6172200" algn="l"/>
                        </a:tabLst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«Страница книги – это огромный экран, который и не снился самому лучшему телевизору!»  (</a:t>
                      </a:r>
                      <a:r>
                        <a:rPr lang="ru-RU" sz="2200" b="1" dirty="0" err="1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С.Львов</a:t>
                      </a: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5362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«Люди перестают мыслить, когда перестают читать». (</a:t>
                      </a:r>
                      <a:r>
                        <a:rPr lang="ru-RU" sz="2200" b="1" dirty="0" err="1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Д.Дидро</a:t>
                      </a: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723302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Через литературу – к познанию мира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64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218" y="190980"/>
            <a:ext cx="9906122" cy="100464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ЦЕННОСТЬ ЛИТЕРАТУРЫ (КНИГИ)</a:t>
            </a:r>
            <a:br>
              <a:rPr lang="ru-RU" sz="32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b="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Примерные темы</a:t>
            </a:r>
            <a:endParaRPr lang="ru-RU" sz="3200" b="0" dirty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53867"/>
              </p:ext>
            </p:extLst>
          </p:nvPr>
        </p:nvGraphicFramePr>
        <p:xfrm>
          <a:off x="606175" y="1356188"/>
          <a:ext cx="10736495" cy="5346673"/>
        </p:xfrm>
        <a:graphic>
          <a:graphicData uri="http://schemas.openxmlformats.org/drawingml/2006/table">
            <a:tbl>
              <a:tblPr firstRow="1" firstCol="1" bandRow="1"/>
              <a:tblGrid>
                <a:gridCol w="10736495"/>
              </a:tblGrid>
              <a:tr h="389801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Открывая книгу... </a:t>
                      </a:r>
                      <a:r>
                        <a:rPr lang="ru-RU" sz="2200" b="1" baseline="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(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Читая </a:t>
                      </a: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книгу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...)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42406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Воспитание книгой (литературой)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52063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Чудесный мир литературы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26633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Книги, обязательные для чтения...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8041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Отражая время...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03434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Уроки, данные книгой...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62337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Книга, изменившая жизнь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62337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Живой диалог с писателем...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82886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Отсутствие интереса к книгам – угроза нравственности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03433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Библиотеки — это сокровищницы всех богатств человеческого духа.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723302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Книга – это учитель жизни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797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218" y="190980"/>
            <a:ext cx="9906122" cy="100464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ЦЕННОСТЬ ЛИТЕРАТУРЫ (КНИГИ)</a:t>
            </a:r>
            <a:br>
              <a:rPr lang="ru-RU" sz="32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b="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Примерные темы</a:t>
            </a:r>
            <a:endParaRPr lang="ru-RU" sz="3200" b="0" dirty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16811"/>
              </p:ext>
            </p:extLst>
          </p:nvPr>
        </p:nvGraphicFramePr>
        <p:xfrm>
          <a:off x="688368" y="1417834"/>
          <a:ext cx="10736495" cy="4622119"/>
        </p:xfrm>
        <a:graphic>
          <a:graphicData uri="http://schemas.openxmlformats.org/drawingml/2006/table">
            <a:tbl>
              <a:tblPr firstRow="1" firstCol="1" bandRow="1"/>
              <a:tblGrid>
                <a:gridCol w="10736495"/>
              </a:tblGrid>
              <a:tr h="389801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«Хорошая книга выстраивает личность» (</a:t>
                      </a:r>
                      <a:r>
                        <a:rPr lang="ru-RU" sz="2200" b="1" dirty="0" err="1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О.Л.Кабачек</a:t>
                      </a: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42406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«Чтение — это окошко, через которое дети видят  и познают мир и самих себя» (</a:t>
                      </a:r>
                      <a:r>
                        <a:rPr lang="ru-RU" sz="2200" b="1" dirty="0" err="1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В.А.Сухомлинский</a:t>
                      </a: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741971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«Время проходит, но сказанное слово остается»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(Л. Н. Толстой)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26633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«Перо – это оружие, которое острее отточенных мечей».  (Перес)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49753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«Ужас» современного чтива...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31515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Моя любимая книга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41788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Бесспорная нужность чтения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13708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Долгая жизнь книги...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26633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«Вечная» литература...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9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218" y="190980"/>
            <a:ext cx="9906122" cy="100464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РАДОСТЬ ТВОРЧЕСТВА</a:t>
            </a:r>
            <a:br>
              <a:rPr lang="ru-RU" sz="32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b="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Примерные темы</a:t>
            </a:r>
            <a:endParaRPr lang="ru-RU" sz="3200" b="0" dirty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194023"/>
              </p:ext>
            </p:extLst>
          </p:nvPr>
        </p:nvGraphicFramePr>
        <p:xfrm>
          <a:off x="688368" y="1746606"/>
          <a:ext cx="10736495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10736495"/>
              </a:tblGrid>
              <a:tr h="219867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Подвиг писателя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42406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Творчество – средство постичь душу, сделать ее лучше.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4658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Писательство — не развлечение, а трудный поиск истины.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26633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«Перо – это оружие, которое острее отточенных мечей».  (Перес)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35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218" y="190980"/>
            <a:ext cx="9906122" cy="100464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ЛИТЕРАТУРА   И  СОВРЕМЕННОСТЬ</a:t>
            </a:r>
            <a:br>
              <a:rPr lang="ru-RU" sz="32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ru-RU" sz="3200" b="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rPr>
              <a:t>Примерные темы</a:t>
            </a:r>
            <a:endParaRPr lang="ru-RU" sz="3200" b="0" dirty="0">
              <a:solidFill>
                <a:schemeClr val="tx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694995"/>
              </p:ext>
            </p:extLst>
          </p:nvPr>
        </p:nvGraphicFramePr>
        <p:xfrm>
          <a:off x="688368" y="1643865"/>
          <a:ext cx="10736495" cy="4177935"/>
        </p:xfrm>
        <a:graphic>
          <a:graphicData uri="http://schemas.openxmlformats.org/drawingml/2006/table">
            <a:tbl>
              <a:tblPr firstRow="1" firstCol="1" bandRow="1"/>
              <a:tblGrid>
                <a:gridCol w="10736495"/>
              </a:tblGrid>
              <a:tr h="16377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Нужна ли книга в век высоких технологий?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42406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Что важнее в современном мире – книга или компьютер?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2124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Можно ли заменить книгу компьютером?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26633">
                <a:tc>
                  <a:txBody>
                    <a:bodyPr/>
                    <a:lstStyle/>
                    <a:p>
                      <a:pPr marL="342900" indent="-342900"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Спасет ли литература жестокий мир людей?</a:t>
                      </a:r>
                      <a:endParaRPr lang="ru-RU" sz="2200" b="1" kern="1200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49753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Отличается ли современная литература от классической?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31515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Почему сегодня великая русская литература перестала быть великой?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41788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Литературный процесс и бизнес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0788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«Ужас» современного чтива...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26633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«Раньше гусиными перьями писали вечные мысли, а теперь вечными перьями пишут гусиные мысли». (</a:t>
                      </a:r>
                      <a:r>
                        <a:rPr lang="ru-RU" sz="22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В.Солоухин</a:t>
                      </a:r>
                      <a:r>
                        <a:rPr lang="ru-RU" sz="2200" b="1" kern="1200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331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Дерево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385</TotalTime>
  <Words>521</Words>
  <Application>Microsoft Macintosh PowerPoint</Application>
  <PresentationFormat>Широкоэкранный</PresentationFormat>
  <Paragraphs>73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 Narrow</vt:lpstr>
      <vt:lpstr>Bookman Old Style</vt:lpstr>
      <vt:lpstr>Calibri</vt:lpstr>
      <vt:lpstr>Georgia</vt:lpstr>
      <vt:lpstr>Rockwell Extra Bold</vt:lpstr>
      <vt:lpstr>Trebuchet MS</vt:lpstr>
      <vt:lpstr>Wingdings</vt:lpstr>
      <vt:lpstr>Arial</vt:lpstr>
      <vt:lpstr>Дерево</vt:lpstr>
      <vt:lpstr>ТЕМАТИЧЕСКОЕ НАПРАВЛЕНИЕ  «ГОД ЛИТЕРАТУРЫ  В  РОССИИ»</vt:lpstr>
      <vt:lpstr>Презентация PowerPoint</vt:lpstr>
      <vt:lpstr>Презентация PowerPoint</vt:lpstr>
      <vt:lpstr>ЦЕННОСТЬ ЛИТЕРАТУРЫ (КНИГИ) Примерные темы</vt:lpstr>
      <vt:lpstr>ЦЕННОСТЬ ЛИТЕРАТУРЫ (КНИГИ) Примерные темы</vt:lpstr>
      <vt:lpstr>ЦЕННОСТЬ ЛИТЕРАТУРЫ (КНИГИ) Примерные темы</vt:lpstr>
      <vt:lpstr>ЦЕННОСТЬ ЛИТЕРАТУРЫ (КНИГИ) Примерные темы</vt:lpstr>
      <vt:lpstr>РАДОСТЬ ТВОРЧЕСТВА Примерные темы</vt:lpstr>
      <vt:lpstr>ЛИТЕРАТУРА   И  СОВРЕМЕННОСТЬ Примерные темы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ТЕМАТИЧЕСКОЕ НАПРАВЛЕНИЕ «ДОМ»</dc:title>
  <dc:creator>Михаил Бондаренко</dc:creator>
  <cp:lastModifiedBy>Михаил Бондаренко</cp:lastModifiedBy>
  <cp:revision>41</cp:revision>
  <dcterms:created xsi:type="dcterms:W3CDTF">2015-11-24T14:12:49Z</dcterms:created>
  <dcterms:modified xsi:type="dcterms:W3CDTF">2016-01-24T08:05:20Z</dcterms:modified>
</cp:coreProperties>
</file>