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_rels/notesSlide4.xml.rels" ContentType="application/vnd.openxmlformats-package.relationships+xml"/>
  <Override PartName="/ppt/notesSlides/notesSlide4.xml" ContentType="application/vnd.openxmlformats-officedocument.presentationml.notesSlid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jpeg" ContentType="image/jpeg"/>
  <Override PartName="/ppt/media/image2.jpeg" ContentType="image/jpeg"/>
  <Override PartName="/ppt/media/image3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1.xml.rels" ContentType="application/vnd.openxmlformats-package.relationships+xml"/>
  <Override PartName="/ppt/slides/_rels/slide1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5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9144000" cy="6858000"/>
  <p:notesSz cx="6858000" cy="91440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перемещения страницы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01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D1DE7FB1-7A95-4E32-87F0-EA182EB0775C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280" cy="3428280"/>
          </a:xfrm>
          <a:prstGeom prst="rect">
            <a:avLst/>
          </a:prstGeom>
        </p:spPr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140" name="CustomShape 3"/>
          <p:cNvSpPr/>
          <p:nvPr/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fld id="{828F0005-09B0-463C-AA6C-005791EC5AAD}" type="slidenum">
              <a:rPr b="0" lang="ru-RU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rIns="0" tIns="0" bIns="0">
            <a:normAutofit fontScale="76000"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279360" y="152280"/>
            <a:ext cx="8686080" cy="1600200"/>
            <a:chOff x="279360" y="152280"/>
            <a:chExt cx="8686080" cy="1600200"/>
          </a:xfrm>
        </p:grpSpPr>
        <p:sp>
          <p:nvSpPr>
            <p:cNvPr id="1" name="Line 2"/>
            <p:cNvSpPr/>
            <p:nvPr/>
          </p:nvSpPr>
          <p:spPr>
            <a:xfrm flipH="1">
              <a:off x="457200" y="1752480"/>
              <a:ext cx="8305560" cy="0"/>
            </a:xfrm>
            <a:prstGeom prst="line">
              <a:avLst/>
            </a:prstGeom>
            <a:ln w="12600">
              <a:solidFill>
                <a:schemeClr val="tx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8737560" y="152280"/>
              <a:ext cx="227880" cy="227880"/>
            </a:xfrm>
            <a:prstGeom prst="rect">
              <a:avLst/>
            </a:prstGeom>
            <a:solidFill>
              <a:schemeClr val="bg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79360" y="152280"/>
              <a:ext cx="8454240" cy="22788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279360" y="380880"/>
              <a:ext cx="8454240" cy="138960"/>
            </a:xfrm>
            <a:prstGeom prst="rect">
              <a:avLst/>
            </a:prstGeom>
            <a:solidFill>
              <a:schemeClr val="bg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8737560" y="382680"/>
              <a:ext cx="227880" cy="1357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6" name="CustomShape 7"/>
          <p:cNvSpPr/>
          <p:nvPr/>
        </p:nvSpPr>
        <p:spPr>
          <a:xfrm>
            <a:off x="380880" y="990720"/>
            <a:ext cx="75600" cy="5104800"/>
          </a:xfrm>
          <a:prstGeom prst="rect">
            <a:avLst/>
          </a:prstGeom>
          <a:solidFill>
            <a:schemeClr val="bg2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7" name="Group 8"/>
          <p:cNvGrpSpPr/>
          <p:nvPr/>
        </p:nvGrpSpPr>
        <p:grpSpPr>
          <a:xfrm>
            <a:off x="380880" y="303840"/>
            <a:ext cx="8390880" cy="5791680"/>
            <a:chOff x="380880" y="303840"/>
            <a:chExt cx="8390880" cy="5791680"/>
          </a:xfrm>
        </p:grpSpPr>
        <p:sp>
          <p:nvSpPr>
            <p:cNvPr id="8" name="CustomShape 9"/>
            <p:cNvSpPr/>
            <p:nvPr/>
          </p:nvSpPr>
          <p:spPr>
            <a:xfrm flipV="1">
              <a:off x="8312040" y="303480"/>
              <a:ext cx="456480" cy="456480"/>
            </a:xfrm>
            <a:prstGeom prst="rect">
              <a:avLst/>
            </a:prstGeom>
            <a:solidFill>
              <a:schemeClr val="bg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9" name="CustomShape 10"/>
            <p:cNvSpPr/>
            <p:nvPr/>
          </p:nvSpPr>
          <p:spPr>
            <a:xfrm flipV="1">
              <a:off x="380880" y="303480"/>
              <a:ext cx="7943040" cy="45648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0" name="CustomShape 11"/>
            <p:cNvSpPr/>
            <p:nvPr/>
          </p:nvSpPr>
          <p:spPr>
            <a:xfrm flipV="1">
              <a:off x="380880" y="760680"/>
              <a:ext cx="7943040" cy="227880"/>
            </a:xfrm>
            <a:prstGeom prst="rect">
              <a:avLst/>
            </a:prstGeom>
            <a:solidFill>
              <a:schemeClr val="bg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1" name="CustomShape 12"/>
            <p:cNvSpPr/>
            <p:nvPr/>
          </p:nvSpPr>
          <p:spPr>
            <a:xfrm flipV="1">
              <a:off x="8321760" y="760680"/>
              <a:ext cx="447120" cy="22788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2" name="Line 13"/>
            <p:cNvSpPr/>
            <p:nvPr/>
          </p:nvSpPr>
          <p:spPr>
            <a:xfrm flipH="1">
              <a:off x="761760" y="3581280"/>
              <a:ext cx="7696440" cy="0"/>
            </a:xfrm>
            <a:prstGeom prst="line">
              <a:avLst/>
            </a:prstGeom>
            <a:ln w="12600">
              <a:solidFill>
                <a:schemeClr val="tx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380880" y="304920"/>
              <a:ext cx="8390880" cy="5790600"/>
            </a:xfrm>
            <a:prstGeom prst="rect">
              <a:avLst/>
            </a:prstGeom>
            <a:noFill/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4" name="PlaceHolder 15"/>
          <p:cNvSpPr>
            <a:spLocks noGrp="1"/>
          </p:cNvSpPr>
          <p:nvPr>
            <p:ph type="title"/>
          </p:nvPr>
        </p:nvSpPr>
        <p:spPr>
          <a:xfrm>
            <a:off x="457200" y="486000"/>
            <a:ext cx="8228880" cy="12376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15" name="PlaceHolder 1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1"/>
          <p:cNvGrpSpPr/>
          <p:nvPr/>
        </p:nvGrpSpPr>
        <p:grpSpPr>
          <a:xfrm>
            <a:off x="279360" y="152280"/>
            <a:ext cx="8686080" cy="1600200"/>
            <a:chOff x="279360" y="152280"/>
            <a:chExt cx="8686080" cy="1600200"/>
          </a:xfrm>
        </p:grpSpPr>
        <p:sp>
          <p:nvSpPr>
            <p:cNvPr id="53" name="Line 2"/>
            <p:cNvSpPr/>
            <p:nvPr/>
          </p:nvSpPr>
          <p:spPr>
            <a:xfrm flipH="1">
              <a:off x="457200" y="1752480"/>
              <a:ext cx="8305560" cy="0"/>
            </a:xfrm>
            <a:prstGeom prst="line">
              <a:avLst/>
            </a:prstGeom>
            <a:ln w="12600">
              <a:solidFill>
                <a:schemeClr val="tx1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4" name="CustomShape 3"/>
            <p:cNvSpPr/>
            <p:nvPr/>
          </p:nvSpPr>
          <p:spPr>
            <a:xfrm>
              <a:off x="8737560" y="152280"/>
              <a:ext cx="227880" cy="227880"/>
            </a:xfrm>
            <a:prstGeom prst="rect">
              <a:avLst/>
            </a:prstGeom>
            <a:solidFill>
              <a:schemeClr val="bg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5" name="CustomShape 4"/>
            <p:cNvSpPr/>
            <p:nvPr/>
          </p:nvSpPr>
          <p:spPr>
            <a:xfrm>
              <a:off x="279360" y="152280"/>
              <a:ext cx="8454240" cy="22788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6" name="CustomShape 5"/>
            <p:cNvSpPr/>
            <p:nvPr/>
          </p:nvSpPr>
          <p:spPr>
            <a:xfrm>
              <a:off x="279360" y="380880"/>
              <a:ext cx="8454240" cy="138960"/>
            </a:xfrm>
            <a:prstGeom prst="rect">
              <a:avLst/>
            </a:prstGeom>
            <a:solidFill>
              <a:schemeClr val="bg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57" name="CustomShape 6"/>
            <p:cNvSpPr/>
            <p:nvPr/>
          </p:nvSpPr>
          <p:spPr>
            <a:xfrm>
              <a:off x="8737560" y="382680"/>
              <a:ext cx="227880" cy="135720"/>
            </a:xfrm>
            <a:prstGeom prst="rect">
              <a:avLst/>
            </a:prstGeom>
            <a:solidFill>
              <a:schemeClr val="accent2"/>
            </a:solidFill>
            <a:ln w="12600">
              <a:solidFill>
                <a:schemeClr val="tx1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8" name="PlaceHolder 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9" name="PlaceHolder 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762120" y="1371600"/>
            <a:ext cx="7695360" cy="3064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ctr">
              <a:lnSpc>
                <a:spcPct val="100000"/>
              </a:lnSpc>
            </a:pPr>
            <a:r>
              <a:rPr b="0" lang="ru-RU" sz="5400" spc="-1" strike="noStrike">
                <a:solidFill>
                  <a:srgbClr val="420000"/>
                </a:solidFill>
                <a:latin typeface="Times New Roman"/>
              </a:rPr>
              <a:t>Демографическая ситуация в современной России </a:t>
            </a:r>
            <a:br/>
            <a:endParaRPr b="0" lang="ru-RU" sz="5400" spc="-1" strike="noStrike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762120" y="3765600"/>
            <a:ext cx="7695360" cy="2056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algn="ctr">
              <a:lnSpc>
                <a:spcPct val="100000"/>
              </a:lnSpc>
              <a:spcBef>
                <a:spcPts val="720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720"/>
              </a:spcBef>
              <a:tabLst>
                <a:tab algn="l" pos="0"/>
              </a:tabLst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Социальная сфера общества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457200" y="533520"/>
            <a:ext cx="8228880" cy="950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Движение населения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323640" y="1772640"/>
            <a:ext cx="8819640" cy="477972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3520" indent="-532800">
              <a:lnSpc>
                <a:spcPct val="9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Изменения статуса каждого человека 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→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изменение в населении (движение населения):</a:t>
            </a:r>
            <a:endParaRPr b="0" lang="ru-RU" sz="3200" spc="-1" strike="noStrike">
              <a:latin typeface="Arial"/>
            </a:endParaRPr>
          </a:p>
          <a:p>
            <a:pPr marL="533520" indent="-532800">
              <a:lnSpc>
                <a:spcPct val="9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AutoNum type="arabicPeriod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Социальное движение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– социальная   мобильность (изучает социология)</a:t>
            </a:r>
            <a:endParaRPr b="0" lang="ru-RU" sz="3200" spc="-1" strike="noStrike">
              <a:latin typeface="Arial"/>
            </a:endParaRPr>
          </a:p>
          <a:p>
            <a:pPr marL="533520" indent="-532800">
              <a:lnSpc>
                <a:spcPct val="9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AutoNum type="arabicPeriod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Миграционное движение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– совокупность всех территориальных перемещений населения (изучает миграциология)</a:t>
            </a:r>
            <a:endParaRPr b="0" lang="ru-RU" sz="3200" spc="-1" strike="noStrike">
              <a:latin typeface="Arial"/>
            </a:endParaRPr>
          </a:p>
          <a:p>
            <a:pPr marL="533520" indent="-532800">
              <a:lnSpc>
                <a:spcPct val="9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AutoNum type="arabicPeriod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Естественное движение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– рождаемость, брачность, разводимость, смертность (изучает демография)</a:t>
            </a: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nodeType="clickEffect" fill="hold">
                      <p:stCondLst>
                        <p:cond delay="indefinite"/>
                      </p:stCondLst>
                      <p:childTnLst>
                        <p:par>
                          <p:cTn id="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nodeType="clickEffect" fill="hold">
                      <p:stCondLst>
                        <p:cond delay="indefinite"/>
                      </p:stCondLst>
                      <p:childTnLst>
                        <p:par>
                          <p:cTn id="1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nodeType="clickEffect" fill="hold">
                      <p:stCondLst>
                        <p:cond delay="indefinite"/>
                      </p:stCondLst>
                      <p:childTnLst>
                        <p:par>
                          <p:cTn id="1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nodeType="clickEffect" fill="hold">
                      <p:stCondLst>
                        <p:cond delay="indefinite"/>
                      </p:stCondLst>
                      <p:childTnLst>
                        <p:par>
                          <p:cTn id="22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2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ustomShape 1"/>
          <p:cNvSpPr/>
          <p:nvPr/>
        </p:nvSpPr>
        <p:spPr>
          <a:xfrm>
            <a:off x="457200" y="533520"/>
            <a:ext cx="8228880" cy="950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Демография как наука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914400" y="2057400"/>
            <a:ext cx="7771680" cy="4072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 algn="just">
              <a:lnSpc>
                <a:spcPct val="10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Изучает воспроизводство населения,                             т.е. процесс непрерывного возобновления его численности                                 и структур через смену поколений, процессы рождаемости  и смертности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457200" y="533520"/>
            <a:ext cx="8228880" cy="950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Демографические показатели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467640" y="1845000"/>
            <a:ext cx="8218440" cy="47836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90000"/>
              </a:lnSpc>
              <a:spcBef>
                <a:spcPts val="60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3000" spc="-1" strike="noStrike">
                <a:solidFill>
                  <a:srgbClr val="000000"/>
                </a:solidFill>
                <a:latin typeface="Times New Roman"/>
              </a:rPr>
              <a:t>Абсолютная численность населения</a:t>
            </a: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 – количество людей, проживающих на данной территории в данный момент времени</a:t>
            </a:r>
            <a:endParaRPr b="0" lang="ru-RU" sz="30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60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3000" spc="-1" strike="noStrike">
                <a:solidFill>
                  <a:srgbClr val="000000"/>
                </a:solidFill>
                <a:latin typeface="Times New Roman"/>
              </a:rPr>
              <a:t>Абсолютный прирост</a:t>
            </a: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 – разница между численностью населения  в начальный и конечный момент периода</a:t>
            </a:r>
            <a:endParaRPr b="0" lang="ru-RU" sz="30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60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3000" spc="-1" strike="noStrike">
                <a:solidFill>
                  <a:srgbClr val="000000"/>
                </a:solidFill>
                <a:latin typeface="Times New Roman"/>
              </a:rPr>
              <a:t>Естественный прирост населения</a:t>
            </a:r>
            <a:r>
              <a:rPr b="0" lang="ru-RU" sz="3000" spc="-1" strike="noStrike">
                <a:solidFill>
                  <a:srgbClr val="000000"/>
                </a:solidFill>
                <a:latin typeface="Times New Roman"/>
              </a:rPr>
              <a:t> – разница между числом рождений и смертей</a:t>
            </a:r>
            <a:endParaRPr b="0" lang="ru-RU" sz="30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60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3000" spc="-1" strike="noStrike">
                <a:solidFill>
                  <a:srgbClr val="000000"/>
                </a:solidFill>
                <a:latin typeface="Times New Roman"/>
              </a:rPr>
              <a:t>Миграционный прирост </a:t>
            </a:r>
            <a:endParaRPr b="0" lang="ru-RU" sz="3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7" dur="indefinite" restart="never" nodeType="tmRoot">
          <p:childTnLst>
            <p:seq>
              <p:cTn id="28" dur="indefinite" nodeType="mainSeq">
                <p:childTnLst>
                  <p:par>
                    <p:cTn id="29" nodeType="clickEffect" fill="hold">
                      <p:stCondLst>
                        <p:cond delay="indefinite"/>
                      </p:stCondLst>
                      <p:childTnLst>
                        <p:par>
                          <p:cTn id="3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3" dur="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4" dur="500" fill="hold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nodeType="clickEffect" fill="hold">
                      <p:stCondLst>
                        <p:cond delay="indefinite"/>
                      </p:stCondLst>
                      <p:childTnLst>
                        <p:par>
                          <p:cTn id="3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9" dur="500" fill="hold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0" dur="500" fill="hold"/>
                                        <p:tgtEl>
                                          <p:spTgt spid="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nodeType="clickEffect" fill="hold">
                      <p:stCondLst>
                        <p:cond delay="indefinite"/>
                      </p:stCondLst>
                      <p:childTnLst>
                        <p:par>
                          <p:cTn id="42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4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5" dur="500" fill="hold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6" dur="500" fill="hold"/>
                                        <p:tgtEl>
                                          <p:spTgt spid="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nodeType="clickEffect" fill="hold">
                      <p:stCondLst>
                        <p:cond delay="indefinite"/>
                      </p:stCondLst>
                      <p:childTnLst>
                        <p:par>
                          <p:cTn id="4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4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2" dur="500" fill="hold"/>
                                        <p:tgtEl>
                                          <p:spTgt spid="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CustomShape 1"/>
          <p:cNvSpPr/>
          <p:nvPr/>
        </p:nvSpPr>
        <p:spPr>
          <a:xfrm>
            <a:off x="457200" y="533520"/>
            <a:ext cx="8228880" cy="1142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3800" spc="-1" strike="noStrike">
                <a:solidFill>
                  <a:srgbClr val="420000"/>
                </a:solidFill>
                <a:latin typeface="Times New Roman"/>
              </a:rPr>
              <a:t>Уравнение демографического баланса</a:t>
            </a:r>
            <a:endParaRPr b="0" lang="ru-RU" sz="3800" spc="-1" strike="noStrike">
              <a:latin typeface="Arial"/>
            </a:endParaRPr>
          </a:p>
        </p:txBody>
      </p:sp>
      <p:sp>
        <p:nvSpPr>
          <p:cNvPr id="111" name="CustomShape 2"/>
          <p:cNvSpPr/>
          <p:nvPr/>
        </p:nvSpPr>
        <p:spPr>
          <a:xfrm>
            <a:off x="609480" y="1905120"/>
            <a:ext cx="8533800" cy="4529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Р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t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= P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0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+(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B – D) + (M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i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 – M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0</a:t>
            </a: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)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Р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t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–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численность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населения в момент 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t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P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0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–</a:t>
            </a:r>
            <a:r>
              <a:rPr b="0" lang="en-US" sz="20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численность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населения в начальный момент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B</a:t>
            </a: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–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число родившихся в период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 t - 0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D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–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число умерших в период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t - 0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M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i</a:t>
            </a:r>
            <a:r>
              <a:rPr b="1" lang="ru-RU" sz="3200" spc="-1" strike="noStrike" baseline="-25000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–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число прибывших в период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t - 0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1" lang="en-US" sz="3200" spc="-1" strike="noStrike">
                <a:solidFill>
                  <a:srgbClr val="000000"/>
                </a:solidFill>
                <a:latin typeface="Times New Roman"/>
              </a:rPr>
              <a:t>M</a:t>
            </a:r>
            <a:r>
              <a:rPr b="1" lang="en-US" sz="3200" spc="-1" strike="noStrike" baseline="-25000">
                <a:solidFill>
                  <a:srgbClr val="000000"/>
                </a:solidFill>
                <a:latin typeface="Times New Roman"/>
              </a:rPr>
              <a:t>o</a:t>
            </a:r>
            <a:r>
              <a:rPr b="1" lang="ru-RU" sz="3200" spc="-1" strike="noStrike" baseline="-25000">
                <a:solidFill>
                  <a:srgbClr val="000000"/>
                </a:solidFill>
                <a:latin typeface="Times New Roman"/>
              </a:rPr>
              <a:t> 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–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число убывших в период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 t - 0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400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CustomShape 1"/>
          <p:cNvSpPr/>
          <p:nvPr/>
        </p:nvSpPr>
        <p:spPr>
          <a:xfrm>
            <a:off x="457200" y="533520"/>
            <a:ext cx="8228880" cy="1022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Половая структура населения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3" name="CustomShape 2"/>
          <p:cNvSpPr/>
          <p:nvPr/>
        </p:nvSpPr>
        <p:spPr>
          <a:xfrm>
            <a:off x="914400" y="2286000"/>
            <a:ext cx="7771680" cy="3844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533520" indent="-532800">
              <a:lnSpc>
                <a:spcPct val="10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AutoNum type="arabicPeriod"/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Вторичное соотношение полов  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}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</a:t>
            </a:r>
            <a:r>
              <a:rPr b="0" lang="en-US" sz="3200" spc="-1" strike="noStrike">
                <a:solidFill>
                  <a:srgbClr val="000000"/>
                </a:solidFill>
                <a:latin typeface="Times New Roman"/>
              </a:rPr>
              <a:t>const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.</a:t>
            </a:r>
            <a:endParaRPr b="0" lang="ru-RU" sz="3200" spc="-1" strike="noStrike">
              <a:latin typeface="Arial"/>
            </a:endParaRPr>
          </a:p>
          <a:p>
            <a:pPr marL="533520" indent="-532800">
              <a:lnSpc>
                <a:spcPct val="10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AutoNum type="arabicPeriod"/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Различия в смертности                                   мужчин и женщин</a:t>
            </a:r>
            <a:endParaRPr b="0" lang="ru-RU" sz="3200" spc="-1" strike="noStrike">
              <a:latin typeface="Arial"/>
            </a:endParaRPr>
          </a:p>
          <a:p>
            <a:pPr marL="533520" indent="-532800">
              <a:lnSpc>
                <a:spcPct val="10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AutoNum type="arabicPeriod"/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Половые различия в                       миграционных процессах</a:t>
            </a:r>
            <a:endParaRPr b="0" lang="ru-RU" sz="3200" spc="-1" strike="noStrike">
              <a:latin typeface="Arial"/>
            </a:endParaRPr>
          </a:p>
        </p:txBody>
      </p:sp>
      <p:sp>
        <p:nvSpPr>
          <p:cNvPr id="114" name="CustomShape 3"/>
          <p:cNvSpPr/>
          <p:nvPr/>
        </p:nvSpPr>
        <p:spPr>
          <a:xfrm>
            <a:off x="6248520" y="3048120"/>
            <a:ext cx="304200" cy="1675800"/>
          </a:xfrm>
          <a:prstGeom prst="rightBrace">
            <a:avLst>
              <a:gd name="adj1" fmla="val 45833"/>
              <a:gd name="adj2" fmla="val 50000"/>
            </a:avLst>
          </a:prstGeom>
          <a:noFill/>
          <a:ln w="28440">
            <a:solidFill>
              <a:schemeClr val="tx1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5" name="CustomShape 4"/>
          <p:cNvSpPr/>
          <p:nvPr/>
        </p:nvSpPr>
        <p:spPr>
          <a:xfrm>
            <a:off x="6781680" y="3352680"/>
            <a:ext cx="2133000" cy="1369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  <a:spcBef>
                <a:spcPts val="1400"/>
              </a:spcBef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Социально-экономические условия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ustomShape 1"/>
          <p:cNvSpPr/>
          <p:nvPr/>
        </p:nvSpPr>
        <p:spPr>
          <a:xfrm>
            <a:off x="457200" y="533520"/>
            <a:ext cx="8228880" cy="1022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Половая структура населения</a:t>
            </a:r>
            <a:endParaRPr b="0" lang="ru-RU" sz="4400" spc="-1" strike="noStrike">
              <a:latin typeface="Arial"/>
            </a:endParaRPr>
          </a:p>
        </p:txBody>
      </p:sp>
      <p:graphicFrame>
        <p:nvGraphicFramePr>
          <p:cNvPr id="117" name="Table 2"/>
          <p:cNvGraphicFramePr/>
          <p:nvPr/>
        </p:nvGraphicFramePr>
        <p:xfrm>
          <a:off x="914400" y="1845000"/>
          <a:ext cx="7848000" cy="4285440"/>
        </p:xfrm>
        <a:graphic>
          <a:graphicData uri="http://schemas.openxmlformats.org/drawingml/2006/table">
            <a:tbl>
              <a:tblPr/>
              <a:tblGrid>
                <a:gridCol w="4267080"/>
                <a:gridCol w="1904760"/>
                <a:gridCol w="1676520"/>
              </a:tblGrid>
              <a:tr h="536040">
                <a:tc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  <a:tabLst>
                          <a:tab algn="l" pos="0"/>
                        </a:tabLst>
                      </a:pP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мужчины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479"/>
                        </a:spcBef>
                        <a:tabLst>
                          <a:tab algn="l" pos="0"/>
                        </a:tabLst>
                      </a:pPr>
                      <a:r>
                        <a:rPr b="1" lang="ru-RU" sz="24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женщины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60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Весь мир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1015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46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Развитые страны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947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60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Развивающиеся страны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1032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60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Европа 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933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604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Азия 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1045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46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Россия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860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3640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Китай 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1059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1000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2808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CustomShape 1"/>
          <p:cNvSpPr/>
          <p:nvPr/>
        </p:nvSpPr>
        <p:spPr>
          <a:xfrm>
            <a:off x="457200" y="533520"/>
            <a:ext cx="8228880" cy="950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Возрастная структура России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19" name="CustomShape 2"/>
          <p:cNvSpPr/>
          <p:nvPr/>
        </p:nvSpPr>
        <p:spPr>
          <a:xfrm>
            <a:off x="1371600" y="1600200"/>
            <a:ext cx="7771680" cy="4529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100000"/>
              </a:lnSpc>
              <a:spcBef>
                <a:spcPts val="720"/>
              </a:spcBef>
              <a:tabLst>
                <a:tab algn="l" pos="0"/>
              </a:tabLst>
            </a:pPr>
            <a:r>
              <a:rPr b="1" lang="ru-RU" sz="3600" spc="-1" strike="noStrike">
                <a:solidFill>
                  <a:srgbClr val="000000"/>
                </a:solidFill>
                <a:latin typeface="Times New Roman"/>
              </a:rPr>
              <a:t>   </a:t>
            </a:r>
            <a:endParaRPr b="0" lang="ru-RU" sz="3600" spc="-1" strike="noStrike">
              <a:latin typeface="Arial"/>
            </a:endParaRPr>
          </a:p>
        </p:txBody>
      </p:sp>
      <p:graphicFrame>
        <p:nvGraphicFramePr>
          <p:cNvPr id="120" name="Table 3"/>
          <p:cNvGraphicFramePr/>
          <p:nvPr/>
        </p:nvGraphicFramePr>
        <p:xfrm>
          <a:off x="457200" y="2133000"/>
          <a:ext cx="7282440" cy="3123360"/>
        </p:xfrm>
        <a:graphic>
          <a:graphicData uri="http://schemas.openxmlformats.org/drawingml/2006/table">
            <a:tbl>
              <a:tblPr/>
              <a:tblGrid>
                <a:gridCol w="2458800"/>
                <a:gridCol w="2533680"/>
                <a:gridCol w="2290320"/>
              </a:tblGrid>
              <a:tr h="685800">
                <a:tc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1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2000 г.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561"/>
                        </a:spcBef>
                        <a:tabLst>
                          <a:tab algn="l" pos="0"/>
                        </a:tabLst>
                      </a:pPr>
                      <a:r>
                        <a:rPr b="1" lang="ru-RU" sz="28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2017 г.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2808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6176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0-15 лет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19,25%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18,7%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83808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15-60 лет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60,11%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56,3%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838080"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en-US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&gt;</a:t>
                      </a: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 60 лет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2808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20,64%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spcBef>
                          <a:spcPts val="641"/>
                        </a:spcBef>
                        <a:tabLst>
                          <a:tab algn="l" pos="0"/>
                        </a:tabLst>
                      </a:pPr>
                      <a:r>
                        <a:rPr b="0" lang="ru-RU" sz="3200" spc="-1" strike="noStrike">
                          <a:solidFill>
                            <a:srgbClr val="000000"/>
                          </a:solidFill>
                          <a:latin typeface="Arial"/>
                        </a:rPr>
                        <a:t>25%</a:t>
                      </a:r>
                      <a:endParaRPr b="0" lang="ru-RU" sz="32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280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CustomShape 1"/>
          <p:cNvSpPr/>
          <p:nvPr/>
        </p:nvSpPr>
        <p:spPr>
          <a:xfrm>
            <a:off x="457200" y="533520"/>
            <a:ext cx="8228880" cy="806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Возрастные пирамиды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914400" y="1828800"/>
            <a:ext cx="8381160" cy="45298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3" name="Picture 5" descr="000000"/>
          <p:cNvPicPr/>
          <p:nvPr/>
        </p:nvPicPr>
        <p:blipFill>
          <a:blip r:embed="rId1"/>
          <a:stretch/>
        </p:blipFill>
        <p:spPr>
          <a:xfrm>
            <a:off x="539640" y="1700640"/>
            <a:ext cx="3885840" cy="4788000"/>
          </a:xfrm>
          <a:prstGeom prst="rect">
            <a:avLst/>
          </a:prstGeom>
          <a:ln w="9360">
            <a:noFill/>
          </a:ln>
        </p:spPr>
      </p:pic>
      <p:sp>
        <p:nvSpPr>
          <p:cNvPr id="124" name="CustomShape 3"/>
          <p:cNvSpPr/>
          <p:nvPr/>
        </p:nvSpPr>
        <p:spPr>
          <a:xfrm>
            <a:off x="4860000" y="2895480"/>
            <a:ext cx="4131000" cy="17254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  <a:spcBef>
                <a:spcPts val="1400"/>
              </a:spcBef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А –примитивный тип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 – стационарный тип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1400"/>
              </a:spcBef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– регрессивный тип 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CustomShape 1"/>
          <p:cNvSpPr/>
          <p:nvPr/>
        </p:nvSpPr>
        <p:spPr>
          <a:xfrm>
            <a:off x="457200" y="533520"/>
            <a:ext cx="8228880" cy="1142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000" spc="-1" strike="noStrike">
                <a:solidFill>
                  <a:srgbClr val="420000"/>
                </a:solidFill>
                <a:latin typeface="Times New Roman"/>
              </a:rPr>
              <a:t>Половозрастная пирамида России. Начало 2020 </a:t>
            </a:r>
            <a:endParaRPr b="0" lang="ru-RU" sz="4000" spc="-1" strike="noStrike">
              <a:latin typeface="Arial"/>
            </a:endParaRPr>
          </a:p>
        </p:txBody>
      </p:sp>
      <p:pic>
        <p:nvPicPr>
          <p:cNvPr id="126" name="Picture 2" descr="http://www.demoscope.ru/weekly/2020/0867/img/b_graf010.jpg"/>
          <p:cNvPicPr/>
          <p:nvPr/>
        </p:nvPicPr>
        <p:blipFill>
          <a:blip r:embed="rId1"/>
          <a:stretch/>
        </p:blipFill>
        <p:spPr>
          <a:xfrm>
            <a:off x="2090520" y="1828800"/>
            <a:ext cx="5865480" cy="495432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457200" y="533520"/>
            <a:ext cx="8228880" cy="1142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3800" spc="-1" strike="noStrike">
                <a:solidFill>
                  <a:srgbClr val="420000"/>
                </a:solidFill>
                <a:latin typeface="Times New Roman"/>
              </a:rPr>
              <a:t>Общие демографические коэффициенты</a:t>
            </a:r>
            <a:endParaRPr b="0" lang="ru-RU" sz="3800" spc="-1" strike="noStrike"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457200" y="1828800"/>
            <a:ext cx="8228880" cy="4301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9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Общий коэффициент рождаемости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соотношение числа рождений за год к средней численности населения за год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Общий коэффициент смертности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соотношение числа смертей за год к средней численности населения за год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Общий коэффициент брачности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соотношение числа браков за год к средней численности населения за год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Общий коэффициент разводимости 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3" dur="indefinite" restart="never" nodeType="tmRoot">
          <p:childTnLst>
            <p:seq>
              <p:cTn id="54" dur="indefinite" nodeType="mainSeq">
                <p:childTnLst>
                  <p:par>
                    <p:cTn id="55" nodeType="clickEffect" fill="hold">
                      <p:stCondLst>
                        <p:cond delay="indefinite"/>
                      </p:stCondLst>
                      <p:childTnLst>
                        <p:par>
                          <p:cTn id="5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5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9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0" dur="500" fill="hold"/>
                                        <p:tgtEl>
                                          <p:spTgt spid="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nodeType="clickEffect" fill="hold">
                      <p:stCondLst>
                        <p:cond delay="indefinite"/>
                      </p:stCondLst>
                      <p:childTnLst>
                        <p:par>
                          <p:cTn id="62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65" dur="5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6" dur="500" fill="hold"/>
                                        <p:tgtEl>
                                          <p:spTgt spid="1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nodeType="clickEffect" fill="hold">
                      <p:stCondLst>
                        <p:cond delay="indefinite"/>
                      </p:stCondLst>
                      <p:childTnLst>
                        <p:par>
                          <p:cTn id="6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1" dur="500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2" dur="500" fill="hold"/>
                                        <p:tgtEl>
                                          <p:spTgt spid="1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nodeType="clickEffect" fill="hold">
                      <p:stCondLst>
                        <p:cond delay="indefinite"/>
                      </p:stCondLst>
                      <p:childTnLst>
                        <p:par>
                          <p:cTn id="7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7" dur="5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78" dur="500" fill="hold"/>
                                        <p:tgtEl>
                                          <p:spTgt spid="1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CustomShape 1"/>
          <p:cNvSpPr/>
          <p:nvPr/>
        </p:nvSpPr>
        <p:spPr>
          <a:xfrm>
            <a:off x="457200" y="533520"/>
            <a:ext cx="8228880" cy="1142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3800" spc="-1" strike="noStrike">
                <a:solidFill>
                  <a:srgbClr val="420000"/>
                </a:solidFill>
                <a:latin typeface="Times New Roman"/>
              </a:rPr>
              <a:t>Специальные  демографические коэффициенты</a:t>
            </a:r>
            <a:endParaRPr b="0" lang="ru-RU" sz="3800" spc="-1" strike="noStrike">
              <a:latin typeface="Arial"/>
            </a:endParaRPr>
          </a:p>
        </p:txBody>
      </p:sp>
      <p:sp>
        <p:nvSpPr>
          <p:cNvPr id="130" name="CustomShape 2"/>
          <p:cNvSpPr/>
          <p:nvPr/>
        </p:nvSpPr>
        <p:spPr>
          <a:xfrm>
            <a:off x="609480" y="1845000"/>
            <a:ext cx="8381160" cy="42854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100000"/>
              </a:lnSpc>
              <a:spcBef>
                <a:spcPts val="479"/>
              </a:spcBef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 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Относятся только к той части населения, что порождает данные события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: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Спец. коэффициент рождаемости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соотношение числа рождений за год к численности женщин репродуктивного возраста (15-49 лет)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Спец. коэффициент смертности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</a:t>
            </a: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общий коэффициент смертности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Спец. коэффициент брачности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соотношение числа браков за год к численности лиц </a:t>
            </a:r>
            <a:r>
              <a:rPr b="0" lang="en-US" sz="2400" spc="-1" strike="noStrike">
                <a:solidFill>
                  <a:srgbClr val="000000"/>
                </a:solidFill>
                <a:latin typeface="Times New Roman"/>
              </a:rPr>
              <a:t>&gt;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16 лет</a:t>
            </a:r>
            <a:endParaRPr b="0" lang="ru-RU" sz="24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479"/>
              </a:spcBef>
              <a:buClr>
                <a:srgbClr val="660000"/>
              </a:buClr>
              <a:buSzPct val="70000"/>
              <a:buFont typeface="Wingdings" charset="2"/>
              <a:buChar char="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Times New Roman"/>
              </a:rPr>
              <a:t>Спец. коэффициент разводимости</a:t>
            </a:r>
            <a:r>
              <a:rPr b="0" lang="ru-RU" sz="2400" spc="-1" strike="noStrike">
                <a:solidFill>
                  <a:srgbClr val="000000"/>
                </a:solidFill>
                <a:latin typeface="Times New Roman"/>
              </a:rPr>
              <a:t> = соотношение числа разводов за год к среднему числу браков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9" dur="indefinite" restart="never" nodeType="tmRoot">
          <p:childTnLst>
            <p:seq>
              <p:cTn id="80" dur="indefinite" nodeType="mainSeq">
                <p:childTnLst>
                  <p:par>
                    <p:cTn id="81" nodeType="clickEffect" fill="hold">
                      <p:stCondLst>
                        <p:cond delay="indefinite"/>
                      </p:stCondLst>
                      <p:childTnLst>
                        <p:par>
                          <p:cTn id="82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8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85" dur="5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6" dur="500" fill="hold"/>
                                        <p:tgtEl>
                                          <p:spTgt spid="1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nodeType="clickEffect" fill="hold">
                      <p:stCondLst>
                        <p:cond delay="indefinite"/>
                      </p:stCondLst>
                      <p:childTnLst>
                        <p:par>
                          <p:cTn id="8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8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1" dur="500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2" dur="500" fill="hold"/>
                                        <p:tgtEl>
                                          <p:spTgt spid="1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nodeType="clickEffect" fill="hold">
                      <p:stCondLst>
                        <p:cond delay="indefinite"/>
                      </p:stCondLst>
                      <p:childTnLst>
                        <p:par>
                          <p:cTn id="9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97" dur="50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8" dur="500" fill="hold"/>
                                        <p:tgtEl>
                                          <p:spTgt spid="1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nodeType="clickEffect" fill="hold">
                      <p:stCondLst>
                        <p:cond delay="indefinite"/>
                      </p:stCondLst>
                      <p:childTnLst>
                        <p:par>
                          <p:cTn id="10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0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3" dur="500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4" dur="500" fill="hold"/>
                                        <p:tgtEl>
                                          <p:spTgt spid="1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457200" y="533520"/>
            <a:ext cx="8228880" cy="1142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3800" spc="-1" strike="noStrike">
                <a:solidFill>
                  <a:srgbClr val="420000"/>
                </a:solidFill>
                <a:latin typeface="Times New Roman"/>
              </a:rPr>
              <a:t>Естественное движение населения России. 1990-2012</a:t>
            </a:r>
            <a:endParaRPr b="0" lang="ru-RU" sz="3800" spc="-1" strike="noStrike"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457200" y="1828800"/>
            <a:ext cx="8228880" cy="4301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>
              <a:lnSpc>
                <a:spcPct val="100000"/>
              </a:lnSpc>
              <a:spcBef>
                <a:spcPts val="641"/>
              </a:spcBef>
            </a:pPr>
            <a:endParaRPr b="0" lang="ru-RU" sz="18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33" name="Рисунок 3" descr=""/>
          <p:cNvPicPr/>
          <p:nvPr/>
        </p:nvPicPr>
        <p:blipFill>
          <a:blip r:embed="rId1"/>
          <a:srcRect l="13273" t="24227" r="26535" b="12283"/>
          <a:stretch/>
        </p:blipFill>
        <p:spPr>
          <a:xfrm>
            <a:off x="876240" y="1655640"/>
            <a:ext cx="7390800" cy="4647600"/>
          </a:xfrm>
          <a:prstGeom prst="rect">
            <a:avLst/>
          </a:prstGeom>
          <a:ln w="93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457200" y="533520"/>
            <a:ext cx="8228880" cy="950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Демографические показатели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5" name="CustomShape 2"/>
          <p:cNvSpPr/>
          <p:nvPr/>
        </p:nvSpPr>
        <p:spPr>
          <a:xfrm>
            <a:off x="0" y="1772640"/>
            <a:ext cx="9143280" cy="55440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90000"/>
              </a:lnSpc>
              <a:spcBef>
                <a:spcPts val="56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Общий коэффициент рождаемости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в </a:t>
            </a: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России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:                    2000 – 8,7 ‰, 2012 – 12,5 ‰, 2015 – 13,3 ‰, 2017 – 11,5‰  (США – 13,83 ‰, Китай – 12,29 ‰,  Монако – 6,94 ‰)</a:t>
            </a:r>
            <a:endParaRPr b="0" lang="ru-RU" sz="28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56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Общий коэффициент смертности в России:                         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2000 – 15,32 ‰,  2012 – 13,3 ‰, 2015 – 13,1%, 2017 – 12,4‰</a:t>
            </a:r>
            <a:endParaRPr b="0" lang="ru-RU" sz="28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56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Продолжительность жизни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– 72,7  (2018)                                        (113 место в мире); мужчины – 67,5, женщины – 77,6 </a:t>
            </a:r>
            <a:endParaRPr b="0" lang="ru-RU" sz="28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561"/>
              </a:spcBef>
              <a:tabLst>
                <a:tab algn="l" pos="0"/>
              </a:tabLst>
            </a:pP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      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Монако – 89,73 (1 место), Ангола – 38,76 (222 место)</a:t>
            </a:r>
            <a:endParaRPr b="0" lang="ru-RU" sz="2800" spc="-1" strike="noStrike">
              <a:latin typeface="Arial"/>
            </a:endParaRPr>
          </a:p>
          <a:p>
            <a:pPr marL="469800" indent="-469080">
              <a:lnSpc>
                <a:spcPct val="90000"/>
              </a:lnSpc>
              <a:spcBef>
                <a:spcPts val="561"/>
              </a:spcBef>
              <a:buClr>
                <a:srgbClr val="660000"/>
              </a:buClr>
              <a:buSzPct val="70000"/>
              <a:buFont typeface="Wingdings" charset="2"/>
              <a:buChar char=""/>
              <a:tabLst>
                <a:tab algn="l" pos="0"/>
              </a:tabLst>
            </a:pPr>
            <a:r>
              <a:rPr b="1" lang="ru-RU" sz="2800" spc="-1" strike="noStrike">
                <a:solidFill>
                  <a:srgbClr val="000000"/>
                </a:solidFill>
                <a:latin typeface="Times New Roman"/>
              </a:rPr>
              <a:t>82+</a:t>
            </a:r>
            <a:r>
              <a:rPr b="0" lang="ru-RU" sz="2800" spc="-1" strike="noStrike">
                <a:solidFill>
                  <a:srgbClr val="000000"/>
                </a:solidFill>
                <a:latin typeface="Times New Roman"/>
              </a:rPr>
              <a:t>:  </a:t>
            </a: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5" dur="indefinite" restart="never" nodeType="tmRoot">
          <p:childTnLst>
            <p:seq>
              <p:cTn id="106" dur="indefinite" nodeType="mainSeq">
                <p:childTnLst>
                  <p:par>
                    <p:cTn id="107" nodeType="clickEffect" fill="hold">
                      <p:stCondLst>
                        <p:cond delay="indefinite"/>
                      </p:stCondLst>
                      <p:childTnLst>
                        <p:par>
                          <p:cTn id="10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09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1" dur="5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2" dur="500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nodeType="clickEffect" fill="hold">
                      <p:stCondLst>
                        <p:cond delay="indefinite"/>
                      </p:stCondLst>
                      <p:childTnLst>
                        <p:par>
                          <p:cTn id="11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1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17" dur="500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18" dur="500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nodeType="clickEffect" fill="hold">
                      <p:stCondLst>
                        <p:cond delay="indefinite"/>
                      </p:stCondLst>
                      <p:childTnLst>
                        <p:par>
                          <p:cTn id="120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21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3" dur="500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24" dur="500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nodeType="clickEffect" fill="hold">
                      <p:stCondLst>
                        <p:cond delay="indefinite"/>
                      </p:stCondLst>
                      <p:childTnLst>
                        <p:par>
                          <p:cTn id="126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127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9" dur="500" fill="hold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0" dur="500" fill="hold"/>
                                        <p:tgtEl>
                                          <p:spTgt spid="1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5" dur="500" fill="hold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6" dur="500" fill="hold"/>
                                        <p:tgtEl>
                                          <p:spTgt spid="1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ustomShape 1"/>
          <p:cNvSpPr/>
          <p:nvPr/>
        </p:nvSpPr>
        <p:spPr>
          <a:xfrm>
            <a:off x="457200" y="533520"/>
            <a:ext cx="8228880" cy="8787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1" lang="ru-RU" sz="4400" spc="-1" strike="noStrike">
                <a:solidFill>
                  <a:srgbClr val="420000"/>
                </a:solidFill>
                <a:latin typeface="Times New Roman"/>
              </a:rPr>
              <a:t>Демографические показатели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37" name="CustomShape 2"/>
          <p:cNvSpPr/>
          <p:nvPr/>
        </p:nvSpPr>
        <p:spPr>
          <a:xfrm>
            <a:off x="0" y="1917000"/>
            <a:ext cx="9540000" cy="46076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noAutofit/>
          </a:bodyPr>
          <a:p>
            <a:pPr marL="469800" indent="-469080">
              <a:lnSpc>
                <a:spcPct val="10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Общий коэффициент брачности в России: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                                                       2000 – 6,2 ‰, 2005 –  7,4‰, 2011 – 9,2‰,               2015 – 8,5 ‰, 2017 – 7,2‰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buClr>
                <a:srgbClr val="660000"/>
              </a:buClr>
              <a:buSzPct val="70000"/>
              <a:buFont typeface="Wingdings" charset="2"/>
              <a:buChar char=""/>
            </a:pPr>
            <a:r>
              <a:rPr b="1" lang="ru-RU" sz="3200" spc="-1" strike="noStrike">
                <a:solidFill>
                  <a:srgbClr val="000000"/>
                </a:solidFill>
                <a:latin typeface="Times New Roman"/>
              </a:rPr>
              <a:t>Общий коэффициент разводимости в России: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                                                              2002 – 5,9 ‰, 2004 – 4,5 ‰, 2015 – 4,7 ‰ , 2017 – 4,2‰ (Италия – 0,5-0,8 ‰, Франция – 1,9-2,2 ‰,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Турция – 0,7-1,3 ‰, Таджикистан – 0,4 ‰,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0" lang="ru-RU" sz="3200" spc="-1" strike="noStrike">
                <a:solidFill>
                  <a:srgbClr val="000000"/>
                </a:solidFill>
                <a:latin typeface="Times New Roman"/>
              </a:rPr>
              <a:t>США – 3,5 ‰)</a:t>
            </a: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469800" indent="-469080">
              <a:lnSpc>
                <a:spcPct val="100000"/>
              </a:lnSpc>
              <a:spcBef>
                <a:spcPts val="641"/>
              </a:spcBef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0</TotalTime>
  <Application>LibreOffice/6.4.7.2$Linux_X86_64 LibreOffice_project/40$Build-2</Application>
  <Words>632</Words>
  <Paragraphs>94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2021-02-18T12:12:29Z</dcterms:created>
  <dc:creator/>
  <dc:description/>
  <dc:language>ru-RU</dc:language>
  <cp:lastModifiedBy/>
  <dcterms:modified xsi:type="dcterms:W3CDTF">2021-02-18T12:12:42Z</dcterms:modified>
  <cp:revision>2</cp:revision>
  <dc:subject/>
  <dc:title>Социальная сфера общества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1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15</vt:i4>
  </property>
</Properties>
</file>